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699" r:id="rId3"/>
  </p:sldMasterIdLst>
  <p:notesMasterIdLst>
    <p:notesMasterId r:id="rId37"/>
  </p:notesMasterIdLst>
  <p:handoutMasterIdLst>
    <p:handoutMasterId r:id="rId38"/>
  </p:handoutMasterIdLst>
  <p:sldIdLst>
    <p:sldId id="296" r:id="rId4"/>
    <p:sldId id="407" r:id="rId5"/>
    <p:sldId id="396" r:id="rId6"/>
    <p:sldId id="318" r:id="rId7"/>
    <p:sldId id="401" r:id="rId8"/>
    <p:sldId id="386" r:id="rId9"/>
    <p:sldId id="384" r:id="rId10"/>
    <p:sldId id="385" r:id="rId11"/>
    <p:sldId id="387" r:id="rId12"/>
    <p:sldId id="392" r:id="rId13"/>
    <p:sldId id="388" r:id="rId14"/>
    <p:sldId id="389" r:id="rId15"/>
    <p:sldId id="390" r:id="rId16"/>
    <p:sldId id="391" r:id="rId17"/>
    <p:sldId id="326" r:id="rId18"/>
    <p:sldId id="317" r:id="rId19"/>
    <p:sldId id="319" r:id="rId20"/>
    <p:sldId id="329" r:id="rId21"/>
    <p:sldId id="336" r:id="rId22"/>
    <p:sldId id="335" r:id="rId23"/>
    <p:sldId id="321" r:id="rId24"/>
    <p:sldId id="322" r:id="rId25"/>
    <p:sldId id="377" r:id="rId26"/>
    <p:sldId id="378" r:id="rId27"/>
    <p:sldId id="399" r:id="rId28"/>
    <p:sldId id="398" r:id="rId29"/>
    <p:sldId id="408" r:id="rId30"/>
    <p:sldId id="404" r:id="rId31"/>
    <p:sldId id="406" r:id="rId32"/>
    <p:sldId id="375" r:id="rId33"/>
    <p:sldId id="379" r:id="rId34"/>
    <p:sldId id="394" r:id="rId35"/>
    <p:sldId id="355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00FF"/>
    <a:srgbClr val="FED8FE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rgbClr val="00B0F0"/>
                </a:gs>
              </a:gsLst>
              <a:lin ang="5400000" scaled="0"/>
            </a:gradFill>
          </c:spPr>
          <c:invertIfNegative val="0"/>
          <c:dLbls>
            <c:dLbl>
              <c:idx val="1"/>
              <c:layout>
                <c:manualLayout>
                  <c:x val="1.2500000000000001E-2"/>
                  <c:y val="-0.381249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ED8FE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8749999999999999E-2"/>
                  <c:y val="-0.34687499999999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9927424"/>
        <c:axId val="149928960"/>
        <c:axId val="0"/>
      </c:bar3DChart>
      <c:catAx>
        <c:axId val="149927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9928960"/>
        <c:crosses val="autoZero"/>
        <c:auto val="1"/>
        <c:lblAlgn val="ctr"/>
        <c:lblOffset val="100"/>
        <c:noMultiLvlLbl val="0"/>
      </c:catAx>
      <c:valAx>
        <c:axId val="14992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992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rgbClr val="00B0F0"/>
                </a:gs>
              </a:gsLst>
              <a:lin ang="5400000" scaled="0"/>
            </a:gradFill>
          </c:spPr>
          <c:invertIfNegative val="0"/>
          <c:dLbls>
            <c:dLbl>
              <c:idx val="1"/>
              <c:layout>
                <c:manualLayout>
                  <c:x val="1.2500000000000001E-2"/>
                  <c:y val="-0.381249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ED8FE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8749999999999999E-2"/>
                  <c:y val="-0.34687499999999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0946176"/>
        <c:axId val="150947712"/>
        <c:axId val="0"/>
      </c:bar3DChart>
      <c:catAx>
        <c:axId val="150946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0947712"/>
        <c:crosses val="autoZero"/>
        <c:auto val="1"/>
        <c:lblAlgn val="ctr"/>
        <c:lblOffset val="100"/>
        <c:noMultiLvlLbl val="0"/>
      </c:catAx>
      <c:valAx>
        <c:axId val="15094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5094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160678333916108E-2"/>
          <c:y val="2.4065364045345174E-2"/>
          <c:w val="0.87108869591612725"/>
          <c:h val="0.79056194881300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вынесено решений о назначении страховой пенсии по старости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01.07.2015</c:v>
                </c:pt>
                <c:pt idx="1">
                  <c:v>на 01.07.2016</c:v>
                </c:pt>
                <c:pt idx="2">
                  <c:v>на 01.07.2017</c:v>
                </c:pt>
                <c:pt idx="3">
                  <c:v>на 01.07.2018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922150</c:v>
                </c:pt>
                <c:pt idx="1">
                  <c:v>911334</c:v>
                </c:pt>
                <c:pt idx="2">
                  <c:v>874916</c:v>
                </c:pt>
                <c:pt idx="3">
                  <c:v>872547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осуществлялась заблаговременная работа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c:spPr>
          </c:dPt>
          <c:dLbls>
            <c:dLbl>
              <c:idx val="0"/>
              <c:layout>
                <c:manualLayout>
                  <c:x val="-6.6557993709378659E-3"/>
                  <c:y val="0.236647404859375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803</a:t>
                    </a:r>
                    <a:r>
                      <a:rPr lang="ru-RU" baseline="0" dirty="0" smtClean="0"/>
                      <a:t> 612 </a:t>
                    </a:r>
                    <a:br>
                      <a:rPr lang="ru-RU" baseline="0" dirty="0" smtClean="0"/>
                    </a:br>
                    <a:r>
                      <a:rPr lang="ru-RU" baseline="0" dirty="0" smtClean="0"/>
                      <a:t>(93,3%</a:t>
                    </a:r>
                    <a:r>
                      <a:rPr lang="ru-RU" dirty="0" smtClean="0"/>
                      <a:t>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623197483751464E-3"/>
                  <c:y val="0.256740109045549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830</a:t>
                    </a:r>
                    <a:r>
                      <a:rPr lang="ru-RU" baseline="0" dirty="0" smtClean="0"/>
                      <a:t> 721 </a:t>
                    </a:r>
                    <a:br>
                      <a:rPr lang="ru-RU" baseline="0" dirty="0" smtClean="0"/>
                    </a:br>
                    <a:r>
                      <a:rPr lang="ru-RU" dirty="0" smtClean="0"/>
                      <a:t>(91,2%)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623197483751464E-3"/>
                  <c:y val="0.234414882172023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806 560</a:t>
                    </a:r>
                  </a:p>
                  <a:p>
                    <a:r>
                      <a:rPr lang="ru-RU" dirty="0" smtClean="0"/>
                      <a:t>(92,2%)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623197483751464E-3"/>
                  <c:y val="0.221019746047907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797 137</a:t>
                    </a:r>
                  </a:p>
                  <a:p>
                    <a:r>
                      <a:rPr lang="ru-RU" dirty="0" smtClean="0"/>
                      <a:t>(91,4%)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01.07.2015</c:v>
                </c:pt>
                <c:pt idx="1">
                  <c:v>на 01.07.2016</c:v>
                </c:pt>
                <c:pt idx="2">
                  <c:v>на 01.07.2017</c:v>
                </c:pt>
                <c:pt idx="3">
                  <c:v>на 01.07.2018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803612</c:v>
                </c:pt>
                <c:pt idx="1">
                  <c:v>830721</c:v>
                </c:pt>
                <c:pt idx="2">
                  <c:v>806560</c:v>
                </c:pt>
                <c:pt idx="3">
                  <c:v>797137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410624"/>
        <c:axId val="156412160"/>
      </c:barChart>
      <c:catAx>
        <c:axId val="156410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56412160"/>
        <c:crosses val="autoZero"/>
        <c:auto val="1"/>
        <c:lblAlgn val="ctr"/>
        <c:lblOffset val="100"/>
        <c:noMultiLvlLbl val="0"/>
      </c:catAx>
      <c:valAx>
        <c:axId val="15641216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6410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399391984866284"/>
          <c:y val="0.88620568178781822"/>
          <c:w val="0.7322398117006228"/>
          <c:h val="0.11156179552482917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07593-AE40-4B26-8A6A-10618E0FD76B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B946B-6FD4-4CAA-9982-09FF08748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73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20F17-D88F-487E-BAA5-ECC3ECEE2336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291DD-C68F-46D0-A1BD-2253DC2B4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2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CC95D6-4D45-4422-906D-B6D4F889181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0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1" y="-9939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6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3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332656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6A9447EE-3FB2-4114-80C1-5E9384E293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1017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4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19BF-05F5-4275-9708-618215132CAE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37BF-6C4B-4CE9-AC48-430F18DB5B9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C:\Слайды\111\5730ee8ab64771549723cdf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Изображение 1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00392" y="128310"/>
            <a:ext cx="780357" cy="78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692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674E-E952-4FB6-84A5-529ABFEB3A57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E6A9-C1E4-4004-8374-1EE32AACC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9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8DA5-B93D-4B4F-9478-FC5D75CBAE31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6972-57E3-4605-8A9D-50699242A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5873750"/>
            <a:ext cx="9144000" cy="9810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5B3D7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9" name="Группа 187"/>
          <p:cNvGrpSpPr>
            <a:grpSpLocks/>
          </p:cNvGrpSpPr>
          <p:nvPr/>
        </p:nvGrpSpPr>
        <p:grpSpPr bwMode="auto">
          <a:xfrm rot="21329675">
            <a:off x="6228352" y="5010150"/>
            <a:ext cx="3761786" cy="2347913"/>
            <a:chOff x="5940678" y="5240889"/>
            <a:chExt cx="4193110" cy="1970152"/>
          </a:xfrm>
        </p:grpSpPr>
        <p:sp>
          <p:nvSpPr>
            <p:cNvPr id="13" name="Полилиния 12"/>
            <p:cNvSpPr/>
            <p:nvPr/>
          </p:nvSpPr>
          <p:spPr>
            <a:xfrm>
              <a:off x="6292949" y="5235325"/>
              <a:ext cx="3452336" cy="1659776"/>
            </a:xfrm>
            <a:custGeom>
              <a:avLst/>
              <a:gdLst>
                <a:gd name="connsiteX0" fmla="*/ 407894 w 3470835"/>
                <a:gd name="connsiteY0" fmla="*/ 824752 h 1325282"/>
                <a:gd name="connsiteX1" fmla="*/ 775447 w 3470835"/>
                <a:gd name="connsiteY1" fmla="*/ 564776 h 1325282"/>
                <a:gd name="connsiteX2" fmla="*/ 1994647 w 3470835"/>
                <a:gd name="connsiteY2" fmla="*/ 663388 h 1325282"/>
                <a:gd name="connsiteX3" fmla="*/ 2971800 w 3470835"/>
                <a:gd name="connsiteY3" fmla="*/ 340658 h 1325282"/>
                <a:gd name="connsiteX4" fmla="*/ 3195918 w 3470835"/>
                <a:gd name="connsiteY4" fmla="*/ 53788 h 1325282"/>
                <a:gd name="connsiteX5" fmla="*/ 3303494 w 3470835"/>
                <a:gd name="connsiteY5" fmla="*/ 663388 h 1325282"/>
                <a:gd name="connsiteX6" fmla="*/ 2191871 w 3470835"/>
                <a:gd name="connsiteY6" fmla="*/ 1264023 h 1325282"/>
                <a:gd name="connsiteX7" fmla="*/ 300318 w 3470835"/>
                <a:gd name="connsiteY7" fmla="*/ 1030941 h 1325282"/>
                <a:gd name="connsiteX8" fmla="*/ 407894 w 3470835"/>
                <a:gd name="connsiteY8" fmla="*/ 824752 h 1325282"/>
                <a:gd name="connsiteX0" fmla="*/ 407894 w 3313632"/>
                <a:gd name="connsiteY0" fmla="*/ 855872 h 1325282"/>
                <a:gd name="connsiteX1" fmla="*/ 775447 w 3313632"/>
                <a:gd name="connsiteY1" fmla="*/ 595896 h 1325282"/>
                <a:gd name="connsiteX2" fmla="*/ 1994647 w 3313632"/>
                <a:gd name="connsiteY2" fmla="*/ 694508 h 1325282"/>
                <a:gd name="connsiteX3" fmla="*/ 2971800 w 3313632"/>
                <a:gd name="connsiteY3" fmla="*/ 371778 h 1325282"/>
                <a:gd name="connsiteX4" fmla="*/ 3195918 w 3313632"/>
                <a:gd name="connsiteY4" fmla="*/ 84908 h 1325282"/>
                <a:gd name="connsiteX5" fmla="*/ 3146291 w 3313632"/>
                <a:gd name="connsiteY5" fmla="*/ 881224 h 1325282"/>
                <a:gd name="connsiteX6" fmla="*/ 2191871 w 3313632"/>
                <a:gd name="connsiteY6" fmla="*/ 1295143 h 1325282"/>
                <a:gd name="connsiteX7" fmla="*/ 300318 w 3313632"/>
                <a:gd name="connsiteY7" fmla="*/ 1062061 h 1325282"/>
                <a:gd name="connsiteX8" fmla="*/ 407894 w 3313632"/>
                <a:gd name="connsiteY8" fmla="*/ 855872 h 1325282"/>
                <a:gd name="connsiteX0" fmla="*/ 414043 w 3310643"/>
                <a:gd name="connsiteY0" fmla="*/ 855872 h 1090289"/>
                <a:gd name="connsiteX1" fmla="*/ 781596 w 3310643"/>
                <a:gd name="connsiteY1" fmla="*/ 595896 h 1090289"/>
                <a:gd name="connsiteX2" fmla="*/ 2000796 w 3310643"/>
                <a:gd name="connsiteY2" fmla="*/ 694508 h 1090289"/>
                <a:gd name="connsiteX3" fmla="*/ 2977949 w 3310643"/>
                <a:gd name="connsiteY3" fmla="*/ 371778 h 1090289"/>
                <a:gd name="connsiteX4" fmla="*/ 3202067 w 3310643"/>
                <a:gd name="connsiteY4" fmla="*/ 84908 h 1090289"/>
                <a:gd name="connsiteX5" fmla="*/ 3152440 w 3310643"/>
                <a:gd name="connsiteY5" fmla="*/ 881224 h 1090289"/>
                <a:gd name="connsiteX6" fmla="*/ 2252848 w 3310643"/>
                <a:gd name="connsiteY6" fmla="*/ 1025240 h 1090289"/>
                <a:gd name="connsiteX7" fmla="*/ 306467 w 3310643"/>
                <a:gd name="connsiteY7" fmla="*/ 1062061 h 1090289"/>
                <a:gd name="connsiteX8" fmla="*/ 414043 w 3310643"/>
                <a:gd name="connsiteY8" fmla="*/ 855872 h 1090289"/>
                <a:gd name="connsiteX0" fmla="*/ 123845 w 3020445"/>
                <a:gd name="connsiteY0" fmla="*/ 855872 h 1125477"/>
                <a:gd name="connsiteX1" fmla="*/ 491398 w 3020445"/>
                <a:gd name="connsiteY1" fmla="*/ 595896 h 1125477"/>
                <a:gd name="connsiteX2" fmla="*/ 1710598 w 3020445"/>
                <a:gd name="connsiteY2" fmla="*/ 694508 h 1125477"/>
                <a:gd name="connsiteX3" fmla="*/ 2687751 w 3020445"/>
                <a:gd name="connsiteY3" fmla="*/ 371778 h 1125477"/>
                <a:gd name="connsiteX4" fmla="*/ 2911869 w 3020445"/>
                <a:gd name="connsiteY4" fmla="*/ 84908 h 1125477"/>
                <a:gd name="connsiteX5" fmla="*/ 2862242 w 3020445"/>
                <a:gd name="connsiteY5" fmla="*/ 881224 h 1125477"/>
                <a:gd name="connsiteX6" fmla="*/ 1962650 w 3020445"/>
                <a:gd name="connsiteY6" fmla="*/ 1025240 h 1125477"/>
                <a:gd name="connsiteX7" fmla="*/ 306467 w 3020445"/>
                <a:gd name="connsiteY7" fmla="*/ 1097249 h 1125477"/>
                <a:gd name="connsiteX8" fmla="*/ 123845 w 3020445"/>
                <a:gd name="connsiteY8" fmla="*/ 855872 h 1125477"/>
                <a:gd name="connsiteX0" fmla="*/ 123845 w 3020445"/>
                <a:gd name="connsiteY0" fmla="*/ 855872 h 1125477"/>
                <a:gd name="connsiteX1" fmla="*/ 522491 w 3020445"/>
                <a:gd name="connsiteY1" fmla="*/ 665201 h 1125477"/>
                <a:gd name="connsiteX2" fmla="*/ 1710598 w 3020445"/>
                <a:gd name="connsiteY2" fmla="*/ 694508 h 1125477"/>
                <a:gd name="connsiteX3" fmla="*/ 2687751 w 3020445"/>
                <a:gd name="connsiteY3" fmla="*/ 371778 h 1125477"/>
                <a:gd name="connsiteX4" fmla="*/ 2911869 w 3020445"/>
                <a:gd name="connsiteY4" fmla="*/ 84908 h 1125477"/>
                <a:gd name="connsiteX5" fmla="*/ 2862242 w 3020445"/>
                <a:gd name="connsiteY5" fmla="*/ 881224 h 1125477"/>
                <a:gd name="connsiteX6" fmla="*/ 1962650 w 3020445"/>
                <a:gd name="connsiteY6" fmla="*/ 1025240 h 1125477"/>
                <a:gd name="connsiteX7" fmla="*/ 306467 w 3020445"/>
                <a:gd name="connsiteY7" fmla="*/ 1097249 h 1125477"/>
                <a:gd name="connsiteX8" fmla="*/ 123845 w 3020445"/>
                <a:gd name="connsiteY8" fmla="*/ 855872 h 1125477"/>
                <a:gd name="connsiteX0" fmla="*/ 123845 w 3030261"/>
                <a:gd name="connsiteY0" fmla="*/ 1067667 h 1337272"/>
                <a:gd name="connsiteX1" fmla="*/ 522491 w 3030261"/>
                <a:gd name="connsiteY1" fmla="*/ 876996 h 1337272"/>
                <a:gd name="connsiteX2" fmla="*/ 1710598 w 3030261"/>
                <a:gd name="connsiteY2" fmla="*/ 906303 h 1337272"/>
                <a:gd name="connsiteX3" fmla="*/ 2687751 w 3030261"/>
                <a:gd name="connsiteY3" fmla="*/ 583573 h 1337272"/>
                <a:gd name="connsiteX4" fmla="*/ 2970763 w 3030261"/>
                <a:gd name="connsiteY4" fmla="*/ 84908 h 1337272"/>
                <a:gd name="connsiteX5" fmla="*/ 2862242 w 3030261"/>
                <a:gd name="connsiteY5" fmla="*/ 1093019 h 1337272"/>
                <a:gd name="connsiteX6" fmla="*/ 1962650 w 3030261"/>
                <a:gd name="connsiteY6" fmla="*/ 1237035 h 1337272"/>
                <a:gd name="connsiteX7" fmla="*/ 306467 w 3030261"/>
                <a:gd name="connsiteY7" fmla="*/ 1309044 h 1337272"/>
                <a:gd name="connsiteX8" fmla="*/ 123845 w 3030261"/>
                <a:gd name="connsiteY8" fmla="*/ 1067667 h 1337272"/>
                <a:gd name="connsiteX0" fmla="*/ 123845 w 3030261"/>
                <a:gd name="connsiteY0" fmla="*/ 1090771 h 1360376"/>
                <a:gd name="connsiteX1" fmla="*/ 522491 w 3030261"/>
                <a:gd name="connsiteY1" fmla="*/ 900100 h 1360376"/>
                <a:gd name="connsiteX2" fmla="*/ 1710598 w 3030261"/>
                <a:gd name="connsiteY2" fmla="*/ 929407 h 1360376"/>
                <a:gd name="connsiteX3" fmla="*/ 2682731 w 3030261"/>
                <a:gd name="connsiteY3" fmla="*/ 468052 h 1360376"/>
                <a:gd name="connsiteX4" fmla="*/ 2970763 w 3030261"/>
                <a:gd name="connsiteY4" fmla="*/ 108012 h 1360376"/>
                <a:gd name="connsiteX5" fmla="*/ 2862242 w 3030261"/>
                <a:gd name="connsiteY5" fmla="*/ 1116123 h 1360376"/>
                <a:gd name="connsiteX6" fmla="*/ 1962650 w 3030261"/>
                <a:gd name="connsiteY6" fmla="*/ 1260139 h 1360376"/>
                <a:gd name="connsiteX7" fmla="*/ 306467 w 3030261"/>
                <a:gd name="connsiteY7" fmla="*/ 1332148 h 1360376"/>
                <a:gd name="connsiteX8" fmla="*/ 123845 w 3030261"/>
                <a:gd name="connsiteY8" fmla="*/ 1090771 h 1360376"/>
                <a:gd name="connsiteX0" fmla="*/ 123845 w 3030261"/>
                <a:gd name="connsiteY0" fmla="*/ 1090771 h 1360376"/>
                <a:gd name="connsiteX1" fmla="*/ 522491 w 3030261"/>
                <a:gd name="connsiteY1" fmla="*/ 900100 h 1360376"/>
                <a:gd name="connsiteX2" fmla="*/ 1944216 w 3030261"/>
                <a:gd name="connsiteY2" fmla="*/ 900100 h 1360376"/>
                <a:gd name="connsiteX3" fmla="*/ 2682731 w 3030261"/>
                <a:gd name="connsiteY3" fmla="*/ 468052 h 1360376"/>
                <a:gd name="connsiteX4" fmla="*/ 2970763 w 3030261"/>
                <a:gd name="connsiteY4" fmla="*/ 108012 h 1360376"/>
                <a:gd name="connsiteX5" fmla="*/ 2862242 w 3030261"/>
                <a:gd name="connsiteY5" fmla="*/ 1116123 h 1360376"/>
                <a:gd name="connsiteX6" fmla="*/ 1962650 w 3030261"/>
                <a:gd name="connsiteY6" fmla="*/ 1260139 h 1360376"/>
                <a:gd name="connsiteX7" fmla="*/ 306467 w 3030261"/>
                <a:gd name="connsiteY7" fmla="*/ 1332148 h 1360376"/>
                <a:gd name="connsiteX8" fmla="*/ 123845 w 3030261"/>
                <a:gd name="connsiteY8" fmla="*/ 1090771 h 1360376"/>
                <a:gd name="connsiteX0" fmla="*/ 3120 w 3314221"/>
                <a:gd name="connsiteY0" fmla="*/ 1337190 h 1357906"/>
                <a:gd name="connsiteX1" fmla="*/ 842800 w 3314221"/>
                <a:gd name="connsiteY1" fmla="*/ 813149 h 1357906"/>
                <a:gd name="connsiteX2" fmla="*/ 2264525 w 3314221"/>
                <a:gd name="connsiteY2" fmla="*/ 813149 h 1357906"/>
                <a:gd name="connsiteX3" fmla="*/ 3003040 w 3314221"/>
                <a:gd name="connsiteY3" fmla="*/ 381101 h 1357906"/>
                <a:gd name="connsiteX4" fmla="*/ 3291072 w 3314221"/>
                <a:gd name="connsiteY4" fmla="*/ 21061 h 1357906"/>
                <a:gd name="connsiteX5" fmla="*/ 3182551 w 3314221"/>
                <a:gd name="connsiteY5" fmla="*/ 1029172 h 1357906"/>
                <a:gd name="connsiteX6" fmla="*/ 2282959 w 3314221"/>
                <a:gd name="connsiteY6" fmla="*/ 1173188 h 1357906"/>
                <a:gd name="connsiteX7" fmla="*/ 626776 w 3314221"/>
                <a:gd name="connsiteY7" fmla="*/ 1245197 h 1357906"/>
                <a:gd name="connsiteX8" fmla="*/ 3120 w 3314221"/>
                <a:gd name="connsiteY8" fmla="*/ 1337190 h 1357906"/>
                <a:gd name="connsiteX0" fmla="*/ 20746 w 3331847"/>
                <a:gd name="connsiteY0" fmla="*/ 1337190 h 1407166"/>
                <a:gd name="connsiteX1" fmla="*/ 860426 w 3331847"/>
                <a:gd name="connsiteY1" fmla="*/ 813149 h 1407166"/>
                <a:gd name="connsiteX2" fmla="*/ 2282151 w 3331847"/>
                <a:gd name="connsiteY2" fmla="*/ 813149 h 1407166"/>
                <a:gd name="connsiteX3" fmla="*/ 3020666 w 3331847"/>
                <a:gd name="connsiteY3" fmla="*/ 381101 h 1407166"/>
                <a:gd name="connsiteX4" fmla="*/ 3308698 w 3331847"/>
                <a:gd name="connsiteY4" fmla="*/ 21061 h 1407166"/>
                <a:gd name="connsiteX5" fmla="*/ 3200177 w 3331847"/>
                <a:gd name="connsiteY5" fmla="*/ 1029172 h 1407166"/>
                <a:gd name="connsiteX6" fmla="*/ 2300585 w 3331847"/>
                <a:gd name="connsiteY6" fmla="*/ 1173188 h 1407166"/>
                <a:gd name="connsiteX7" fmla="*/ 644402 w 3331847"/>
                <a:gd name="connsiteY7" fmla="*/ 1245197 h 1407166"/>
                <a:gd name="connsiteX8" fmla="*/ 20746 w 3331847"/>
                <a:gd name="connsiteY8" fmla="*/ 1337190 h 1407166"/>
                <a:gd name="connsiteX0" fmla="*/ 20744 w 3331845"/>
                <a:gd name="connsiteY0" fmla="*/ 1337190 h 1454007"/>
                <a:gd name="connsiteX1" fmla="*/ 860424 w 3331845"/>
                <a:gd name="connsiteY1" fmla="*/ 813149 h 1454007"/>
                <a:gd name="connsiteX2" fmla="*/ 2282149 w 3331845"/>
                <a:gd name="connsiteY2" fmla="*/ 813149 h 1454007"/>
                <a:gd name="connsiteX3" fmla="*/ 3020664 w 3331845"/>
                <a:gd name="connsiteY3" fmla="*/ 381101 h 1454007"/>
                <a:gd name="connsiteX4" fmla="*/ 3308696 w 3331845"/>
                <a:gd name="connsiteY4" fmla="*/ 21061 h 1454007"/>
                <a:gd name="connsiteX5" fmla="*/ 3200175 w 3331845"/>
                <a:gd name="connsiteY5" fmla="*/ 1029172 h 1454007"/>
                <a:gd name="connsiteX6" fmla="*/ 2300583 w 3331845"/>
                <a:gd name="connsiteY6" fmla="*/ 1173188 h 1454007"/>
                <a:gd name="connsiteX7" fmla="*/ 644400 w 3331845"/>
                <a:gd name="connsiteY7" fmla="*/ 1245197 h 1454007"/>
                <a:gd name="connsiteX8" fmla="*/ 20744 w 3331845"/>
                <a:gd name="connsiteY8" fmla="*/ 1337190 h 1454007"/>
                <a:gd name="connsiteX0" fmla="*/ 20744 w 3331845"/>
                <a:gd name="connsiteY0" fmla="*/ 1336374 h 1453191"/>
                <a:gd name="connsiteX1" fmla="*/ 860424 w 3331845"/>
                <a:gd name="connsiteY1" fmla="*/ 812333 h 1453191"/>
                <a:gd name="connsiteX2" fmla="*/ 2303454 w 3331845"/>
                <a:gd name="connsiteY2" fmla="*/ 704699 h 1453191"/>
                <a:gd name="connsiteX3" fmla="*/ 3020664 w 3331845"/>
                <a:gd name="connsiteY3" fmla="*/ 380285 h 1453191"/>
                <a:gd name="connsiteX4" fmla="*/ 3308696 w 3331845"/>
                <a:gd name="connsiteY4" fmla="*/ 20245 h 1453191"/>
                <a:gd name="connsiteX5" fmla="*/ 3200175 w 3331845"/>
                <a:gd name="connsiteY5" fmla="*/ 1028356 h 1453191"/>
                <a:gd name="connsiteX6" fmla="*/ 2300583 w 3331845"/>
                <a:gd name="connsiteY6" fmla="*/ 1172372 h 1453191"/>
                <a:gd name="connsiteX7" fmla="*/ 644400 w 3331845"/>
                <a:gd name="connsiteY7" fmla="*/ 1244381 h 1453191"/>
                <a:gd name="connsiteX8" fmla="*/ 20744 w 3331845"/>
                <a:gd name="connsiteY8" fmla="*/ 1336374 h 1453191"/>
                <a:gd name="connsiteX0" fmla="*/ 18263 w 3404662"/>
                <a:gd name="connsiteY0" fmla="*/ 1551399 h 1640205"/>
                <a:gd name="connsiteX1" fmla="*/ 933241 w 3404662"/>
                <a:gd name="connsiteY1" fmla="*/ 812333 h 1640205"/>
                <a:gd name="connsiteX2" fmla="*/ 2376271 w 3404662"/>
                <a:gd name="connsiteY2" fmla="*/ 704699 h 1640205"/>
                <a:gd name="connsiteX3" fmla="*/ 3093481 w 3404662"/>
                <a:gd name="connsiteY3" fmla="*/ 380285 h 1640205"/>
                <a:gd name="connsiteX4" fmla="*/ 3381513 w 3404662"/>
                <a:gd name="connsiteY4" fmla="*/ 20245 h 1640205"/>
                <a:gd name="connsiteX5" fmla="*/ 3272992 w 3404662"/>
                <a:gd name="connsiteY5" fmla="*/ 1028356 h 1640205"/>
                <a:gd name="connsiteX6" fmla="*/ 2373400 w 3404662"/>
                <a:gd name="connsiteY6" fmla="*/ 1172372 h 1640205"/>
                <a:gd name="connsiteX7" fmla="*/ 717217 w 3404662"/>
                <a:gd name="connsiteY7" fmla="*/ 1244381 h 1640205"/>
                <a:gd name="connsiteX8" fmla="*/ 18263 w 3404662"/>
                <a:gd name="connsiteY8" fmla="*/ 1551399 h 1640205"/>
                <a:gd name="connsiteX0" fmla="*/ 17 w 3386416"/>
                <a:gd name="connsiteY0" fmla="*/ 1551399 h 1591545"/>
                <a:gd name="connsiteX1" fmla="*/ 914995 w 3386416"/>
                <a:gd name="connsiteY1" fmla="*/ 812333 h 1591545"/>
                <a:gd name="connsiteX2" fmla="*/ 2358025 w 3386416"/>
                <a:gd name="connsiteY2" fmla="*/ 704699 h 1591545"/>
                <a:gd name="connsiteX3" fmla="*/ 3075235 w 3386416"/>
                <a:gd name="connsiteY3" fmla="*/ 380285 h 1591545"/>
                <a:gd name="connsiteX4" fmla="*/ 3363267 w 3386416"/>
                <a:gd name="connsiteY4" fmla="*/ 20245 h 1591545"/>
                <a:gd name="connsiteX5" fmla="*/ 3254746 w 3386416"/>
                <a:gd name="connsiteY5" fmla="*/ 1028356 h 1591545"/>
                <a:gd name="connsiteX6" fmla="*/ 2355154 w 3386416"/>
                <a:gd name="connsiteY6" fmla="*/ 1172372 h 1591545"/>
                <a:gd name="connsiteX7" fmla="*/ 935552 w 3386416"/>
                <a:gd name="connsiteY7" fmla="*/ 1459414 h 1591545"/>
                <a:gd name="connsiteX8" fmla="*/ 17 w 3386416"/>
                <a:gd name="connsiteY8" fmla="*/ 1551399 h 1591545"/>
                <a:gd name="connsiteX0" fmla="*/ 604 w 3387003"/>
                <a:gd name="connsiteY0" fmla="*/ 1551399 h 1588469"/>
                <a:gd name="connsiteX1" fmla="*/ 1066092 w 3387003"/>
                <a:gd name="connsiteY1" fmla="*/ 855293 h 1588469"/>
                <a:gd name="connsiteX2" fmla="*/ 2358612 w 3387003"/>
                <a:gd name="connsiteY2" fmla="*/ 704699 h 1588469"/>
                <a:gd name="connsiteX3" fmla="*/ 3075822 w 3387003"/>
                <a:gd name="connsiteY3" fmla="*/ 380285 h 1588469"/>
                <a:gd name="connsiteX4" fmla="*/ 3363854 w 3387003"/>
                <a:gd name="connsiteY4" fmla="*/ 20245 h 1588469"/>
                <a:gd name="connsiteX5" fmla="*/ 3255333 w 3387003"/>
                <a:gd name="connsiteY5" fmla="*/ 1028356 h 1588469"/>
                <a:gd name="connsiteX6" fmla="*/ 2355741 w 3387003"/>
                <a:gd name="connsiteY6" fmla="*/ 1172372 h 1588469"/>
                <a:gd name="connsiteX7" fmla="*/ 936139 w 3387003"/>
                <a:gd name="connsiteY7" fmla="*/ 1459414 h 1588469"/>
                <a:gd name="connsiteX8" fmla="*/ 604 w 3387003"/>
                <a:gd name="connsiteY8" fmla="*/ 1551399 h 1588469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071419 w 3392330"/>
                <a:gd name="connsiteY2" fmla="*/ 855293 h 1579074"/>
                <a:gd name="connsiteX3" fmla="*/ 2363939 w 3392330"/>
                <a:gd name="connsiteY3" fmla="*/ 704699 h 1579074"/>
                <a:gd name="connsiteX4" fmla="*/ 3081149 w 3392330"/>
                <a:gd name="connsiteY4" fmla="*/ 380285 h 1579074"/>
                <a:gd name="connsiteX5" fmla="*/ 3369181 w 3392330"/>
                <a:gd name="connsiteY5" fmla="*/ 20245 h 1579074"/>
                <a:gd name="connsiteX6" fmla="*/ 3260660 w 3392330"/>
                <a:gd name="connsiteY6" fmla="*/ 1028356 h 1579074"/>
                <a:gd name="connsiteX7" fmla="*/ 2361068 w 3392330"/>
                <a:gd name="connsiteY7" fmla="*/ 1172372 h 1579074"/>
                <a:gd name="connsiteX8" fmla="*/ 941466 w 3392330"/>
                <a:gd name="connsiteY8" fmla="*/ 1459414 h 1579074"/>
                <a:gd name="connsiteX9" fmla="*/ 5931 w 3392330"/>
                <a:gd name="connsiteY9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071419 w 3392330"/>
                <a:gd name="connsiteY2" fmla="*/ 855293 h 1579074"/>
                <a:gd name="connsiteX3" fmla="*/ 2363939 w 3392330"/>
                <a:gd name="connsiteY3" fmla="*/ 704699 h 1579074"/>
                <a:gd name="connsiteX4" fmla="*/ 3081149 w 3392330"/>
                <a:gd name="connsiteY4" fmla="*/ 380285 h 1579074"/>
                <a:gd name="connsiteX5" fmla="*/ 3369181 w 3392330"/>
                <a:gd name="connsiteY5" fmla="*/ 20245 h 1579074"/>
                <a:gd name="connsiteX6" fmla="*/ 3260660 w 3392330"/>
                <a:gd name="connsiteY6" fmla="*/ 1028356 h 1579074"/>
                <a:gd name="connsiteX7" fmla="*/ 2361068 w 3392330"/>
                <a:gd name="connsiteY7" fmla="*/ 1172372 h 1579074"/>
                <a:gd name="connsiteX8" fmla="*/ 941466 w 3392330"/>
                <a:gd name="connsiteY8" fmla="*/ 1459414 h 1579074"/>
                <a:gd name="connsiteX9" fmla="*/ 5931 w 3392330"/>
                <a:gd name="connsiteY9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071419 w 3392330"/>
                <a:gd name="connsiteY2" fmla="*/ 855293 h 1579074"/>
                <a:gd name="connsiteX3" fmla="*/ 1449279 w 3392330"/>
                <a:gd name="connsiteY3" fmla="*/ 890926 h 1579074"/>
                <a:gd name="connsiteX4" fmla="*/ 2363939 w 3392330"/>
                <a:gd name="connsiteY4" fmla="*/ 704699 h 1579074"/>
                <a:gd name="connsiteX5" fmla="*/ 3081149 w 3392330"/>
                <a:gd name="connsiteY5" fmla="*/ 380285 h 1579074"/>
                <a:gd name="connsiteX6" fmla="*/ 3369181 w 3392330"/>
                <a:gd name="connsiteY6" fmla="*/ 20245 h 1579074"/>
                <a:gd name="connsiteX7" fmla="*/ 3260660 w 3392330"/>
                <a:gd name="connsiteY7" fmla="*/ 1028356 h 1579074"/>
                <a:gd name="connsiteX8" fmla="*/ 2361068 w 3392330"/>
                <a:gd name="connsiteY8" fmla="*/ 1172372 h 1579074"/>
                <a:gd name="connsiteX9" fmla="*/ 941466 w 3392330"/>
                <a:gd name="connsiteY9" fmla="*/ 1459414 h 1579074"/>
                <a:gd name="connsiteX10" fmla="*/ 5931 w 3392330"/>
                <a:gd name="connsiteY10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071419 w 3392330"/>
                <a:gd name="connsiteY2" fmla="*/ 855293 h 1579074"/>
                <a:gd name="connsiteX3" fmla="*/ 1739577 w 3392330"/>
                <a:gd name="connsiteY3" fmla="*/ 880096 h 1579074"/>
                <a:gd name="connsiteX4" fmla="*/ 2363939 w 3392330"/>
                <a:gd name="connsiteY4" fmla="*/ 704699 h 1579074"/>
                <a:gd name="connsiteX5" fmla="*/ 3081149 w 3392330"/>
                <a:gd name="connsiteY5" fmla="*/ 380285 h 1579074"/>
                <a:gd name="connsiteX6" fmla="*/ 3369181 w 3392330"/>
                <a:gd name="connsiteY6" fmla="*/ 20245 h 1579074"/>
                <a:gd name="connsiteX7" fmla="*/ 3260660 w 3392330"/>
                <a:gd name="connsiteY7" fmla="*/ 1028356 h 1579074"/>
                <a:gd name="connsiteX8" fmla="*/ 2361068 w 3392330"/>
                <a:gd name="connsiteY8" fmla="*/ 1172372 h 1579074"/>
                <a:gd name="connsiteX9" fmla="*/ 941466 w 3392330"/>
                <a:gd name="connsiteY9" fmla="*/ 1459414 h 1579074"/>
                <a:gd name="connsiteX10" fmla="*/ 5931 w 3392330"/>
                <a:gd name="connsiteY10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221915 w 3392330"/>
                <a:gd name="connsiteY2" fmla="*/ 865980 h 1579074"/>
                <a:gd name="connsiteX3" fmla="*/ 1739577 w 3392330"/>
                <a:gd name="connsiteY3" fmla="*/ 880096 h 1579074"/>
                <a:gd name="connsiteX4" fmla="*/ 2363939 w 3392330"/>
                <a:gd name="connsiteY4" fmla="*/ 704699 h 1579074"/>
                <a:gd name="connsiteX5" fmla="*/ 3081149 w 3392330"/>
                <a:gd name="connsiteY5" fmla="*/ 380285 h 1579074"/>
                <a:gd name="connsiteX6" fmla="*/ 3369181 w 3392330"/>
                <a:gd name="connsiteY6" fmla="*/ 20245 h 1579074"/>
                <a:gd name="connsiteX7" fmla="*/ 3260660 w 3392330"/>
                <a:gd name="connsiteY7" fmla="*/ 1028356 h 1579074"/>
                <a:gd name="connsiteX8" fmla="*/ 2361068 w 3392330"/>
                <a:gd name="connsiteY8" fmla="*/ 1172372 h 1579074"/>
                <a:gd name="connsiteX9" fmla="*/ 941466 w 3392330"/>
                <a:gd name="connsiteY9" fmla="*/ 1459414 h 1579074"/>
                <a:gd name="connsiteX10" fmla="*/ 5931 w 3392330"/>
                <a:gd name="connsiteY10" fmla="*/ 1551399 h 1579074"/>
                <a:gd name="connsiteX0" fmla="*/ 5931 w 3392330"/>
                <a:gd name="connsiteY0" fmla="*/ 1551399 h 1579074"/>
                <a:gd name="connsiteX1" fmla="*/ 567232 w 3392330"/>
                <a:gd name="connsiteY1" fmla="*/ 987737 h 1579074"/>
                <a:gd name="connsiteX2" fmla="*/ 1221915 w 3392330"/>
                <a:gd name="connsiteY2" fmla="*/ 865980 h 1579074"/>
                <a:gd name="connsiteX3" fmla="*/ 1846986 w 3392330"/>
                <a:gd name="connsiteY3" fmla="*/ 880024 h 1579074"/>
                <a:gd name="connsiteX4" fmla="*/ 2363939 w 3392330"/>
                <a:gd name="connsiteY4" fmla="*/ 704699 h 1579074"/>
                <a:gd name="connsiteX5" fmla="*/ 3081149 w 3392330"/>
                <a:gd name="connsiteY5" fmla="*/ 380285 h 1579074"/>
                <a:gd name="connsiteX6" fmla="*/ 3369181 w 3392330"/>
                <a:gd name="connsiteY6" fmla="*/ 20245 h 1579074"/>
                <a:gd name="connsiteX7" fmla="*/ 3260660 w 3392330"/>
                <a:gd name="connsiteY7" fmla="*/ 1028356 h 1579074"/>
                <a:gd name="connsiteX8" fmla="*/ 2361068 w 3392330"/>
                <a:gd name="connsiteY8" fmla="*/ 1172372 h 1579074"/>
                <a:gd name="connsiteX9" fmla="*/ 941466 w 3392330"/>
                <a:gd name="connsiteY9" fmla="*/ 1459414 h 1579074"/>
                <a:gd name="connsiteX10" fmla="*/ 5931 w 3392330"/>
                <a:gd name="connsiteY10" fmla="*/ 1551399 h 1579074"/>
                <a:gd name="connsiteX0" fmla="*/ 5931 w 3392330"/>
                <a:gd name="connsiteY0" fmla="*/ 1551636 h 1579311"/>
                <a:gd name="connsiteX1" fmla="*/ 567232 w 3392330"/>
                <a:gd name="connsiteY1" fmla="*/ 987974 h 1579311"/>
                <a:gd name="connsiteX2" fmla="*/ 1221915 w 3392330"/>
                <a:gd name="connsiteY2" fmla="*/ 866217 h 1579311"/>
                <a:gd name="connsiteX3" fmla="*/ 1846986 w 3392330"/>
                <a:gd name="connsiteY3" fmla="*/ 880261 h 1579311"/>
                <a:gd name="connsiteX4" fmla="*/ 2471290 w 3392330"/>
                <a:gd name="connsiteY4" fmla="*/ 737148 h 1579311"/>
                <a:gd name="connsiteX5" fmla="*/ 3081149 w 3392330"/>
                <a:gd name="connsiteY5" fmla="*/ 380522 h 1579311"/>
                <a:gd name="connsiteX6" fmla="*/ 3369181 w 3392330"/>
                <a:gd name="connsiteY6" fmla="*/ 20482 h 1579311"/>
                <a:gd name="connsiteX7" fmla="*/ 3260660 w 3392330"/>
                <a:gd name="connsiteY7" fmla="*/ 1028593 h 1579311"/>
                <a:gd name="connsiteX8" fmla="*/ 2361068 w 3392330"/>
                <a:gd name="connsiteY8" fmla="*/ 1172609 h 1579311"/>
                <a:gd name="connsiteX9" fmla="*/ 941466 w 3392330"/>
                <a:gd name="connsiteY9" fmla="*/ 1459651 h 1579311"/>
                <a:gd name="connsiteX10" fmla="*/ 5931 w 3392330"/>
                <a:gd name="connsiteY10" fmla="*/ 1551636 h 1579311"/>
                <a:gd name="connsiteX0" fmla="*/ 4864 w 3391263"/>
                <a:gd name="connsiteY0" fmla="*/ 1551636 h 1579094"/>
                <a:gd name="connsiteX1" fmla="*/ 594686 w 3391263"/>
                <a:gd name="connsiteY1" fmla="*/ 991067 h 1579094"/>
                <a:gd name="connsiteX2" fmla="*/ 1220848 w 3391263"/>
                <a:gd name="connsiteY2" fmla="*/ 866217 h 1579094"/>
                <a:gd name="connsiteX3" fmla="*/ 1845919 w 3391263"/>
                <a:gd name="connsiteY3" fmla="*/ 880261 h 1579094"/>
                <a:gd name="connsiteX4" fmla="*/ 2470223 w 3391263"/>
                <a:gd name="connsiteY4" fmla="*/ 737148 h 1579094"/>
                <a:gd name="connsiteX5" fmla="*/ 3080082 w 3391263"/>
                <a:gd name="connsiteY5" fmla="*/ 380522 h 1579094"/>
                <a:gd name="connsiteX6" fmla="*/ 3368114 w 3391263"/>
                <a:gd name="connsiteY6" fmla="*/ 20482 h 1579094"/>
                <a:gd name="connsiteX7" fmla="*/ 3259593 w 3391263"/>
                <a:gd name="connsiteY7" fmla="*/ 1028593 h 1579094"/>
                <a:gd name="connsiteX8" fmla="*/ 2360001 w 3391263"/>
                <a:gd name="connsiteY8" fmla="*/ 1172609 h 1579094"/>
                <a:gd name="connsiteX9" fmla="*/ 940399 w 3391263"/>
                <a:gd name="connsiteY9" fmla="*/ 1459651 h 1579094"/>
                <a:gd name="connsiteX10" fmla="*/ 4864 w 3391263"/>
                <a:gd name="connsiteY10" fmla="*/ 1551636 h 1579094"/>
                <a:gd name="connsiteX0" fmla="*/ 4864 w 3391263"/>
                <a:gd name="connsiteY0" fmla="*/ 1551636 h 1579094"/>
                <a:gd name="connsiteX1" fmla="*/ 594686 w 3391263"/>
                <a:gd name="connsiteY1" fmla="*/ 991067 h 1579094"/>
                <a:gd name="connsiteX2" fmla="*/ 1220848 w 3391263"/>
                <a:gd name="connsiteY2" fmla="*/ 866217 h 1579094"/>
                <a:gd name="connsiteX3" fmla="*/ 1845919 w 3391263"/>
                <a:gd name="connsiteY3" fmla="*/ 880261 h 1579094"/>
                <a:gd name="connsiteX4" fmla="*/ 2470223 w 3391263"/>
                <a:gd name="connsiteY4" fmla="*/ 737148 h 1579094"/>
                <a:gd name="connsiteX5" fmla="*/ 3080082 w 3391263"/>
                <a:gd name="connsiteY5" fmla="*/ 380522 h 1579094"/>
                <a:gd name="connsiteX6" fmla="*/ 3368114 w 3391263"/>
                <a:gd name="connsiteY6" fmla="*/ 20482 h 1579094"/>
                <a:gd name="connsiteX7" fmla="*/ 3259593 w 3391263"/>
                <a:gd name="connsiteY7" fmla="*/ 1028593 h 1579094"/>
                <a:gd name="connsiteX8" fmla="*/ 2360001 w 3391263"/>
                <a:gd name="connsiteY8" fmla="*/ 1172609 h 1579094"/>
                <a:gd name="connsiteX9" fmla="*/ 940399 w 3391263"/>
                <a:gd name="connsiteY9" fmla="*/ 1459651 h 1579094"/>
                <a:gd name="connsiteX10" fmla="*/ 4864 w 3391263"/>
                <a:gd name="connsiteY10" fmla="*/ 1551636 h 1579094"/>
                <a:gd name="connsiteX0" fmla="*/ 5527 w 3391926"/>
                <a:gd name="connsiteY0" fmla="*/ 1551636 h 1579094"/>
                <a:gd name="connsiteX1" fmla="*/ 595349 w 3391926"/>
                <a:gd name="connsiteY1" fmla="*/ 991067 h 1579094"/>
                <a:gd name="connsiteX2" fmla="*/ 1221511 w 3391926"/>
                <a:gd name="connsiteY2" fmla="*/ 866217 h 1579094"/>
                <a:gd name="connsiteX3" fmla="*/ 1846582 w 3391926"/>
                <a:gd name="connsiteY3" fmla="*/ 880261 h 1579094"/>
                <a:gd name="connsiteX4" fmla="*/ 2470886 w 3391926"/>
                <a:gd name="connsiteY4" fmla="*/ 737148 h 1579094"/>
                <a:gd name="connsiteX5" fmla="*/ 3080745 w 3391926"/>
                <a:gd name="connsiteY5" fmla="*/ 380522 h 1579094"/>
                <a:gd name="connsiteX6" fmla="*/ 3368777 w 3391926"/>
                <a:gd name="connsiteY6" fmla="*/ 20482 h 1579094"/>
                <a:gd name="connsiteX7" fmla="*/ 3260256 w 3391926"/>
                <a:gd name="connsiteY7" fmla="*/ 1028593 h 1579094"/>
                <a:gd name="connsiteX8" fmla="*/ 2360664 w 3391926"/>
                <a:gd name="connsiteY8" fmla="*/ 1172609 h 1579094"/>
                <a:gd name="connsiteX9" fmla="*/ 941062 w 3391926"/>
                <a:gd name="connsiteY9" fmla="*/ 1459651 h 1579094"/>
                <a:gd name="connsiteX10" fmla="*/ 5527 w 3391926"/>
                <a:gd name="connsiteY10" fmla="*/ 1551636 h 1579094"/>
                <a:gd name="connsiteX0" fmla="*/ 4912 w 3448456"/>
                <a:gd name="connsiteY0" fmla="*/ 1646750 h 1665495"/>
                <a:gd name="connsiteX1" fmla="*/ 651879 w 3448456"/>
                <a:gd name="connsiteY1" fmla="*/ 991067 h 1665495"/>
                <a:gd name="connsiteX2" fmla="*/ 1278041 w 3448456"/>
                <a:gd name="connsiteY2" fmla="*/ 866217 h 1665495"/>
                <a:gd name="connsiteX3" fmla="*/ 1903112 w 3448456"/>
                <a:gd name="connsiteY3" fmla="*/ 880261 h 1665495"/>
                <a:gd name="connsiteX4" fmla="*/ 2527416 w 3448456"/>
                <a:gd name="connsiteY4" fmla="*/ 737148 h 1665495"/>
                <a:gd name="connsiteX5" fmla="*/ 3137275 w 3448456"/>
                <a:gd name="connsiteY5" fmla="*/ 380522 h 1665495"/>
                <a:gd name="connsiteX6" fmla="*/ 3425307 w 3448456"/>
                <a:gd name="connsiteY6" fmla="*/ 20482 h 1665495"/>
                <a:gd name="connsiteX7" fmla="*/ 3316786 w 3448456"/>
                <a:gd name="connsiteY7" fmla="*/ 1028593 h 1665495"/>
                <a:gd name="connsiteX8" fmla="*/ 2417194 w 3448456"/>
                <a:gd name="connsiteY8" fmla="*/ 1172609 h 1665495"/>
                <a:gd name="connsiteX9" fmla="*/ 997592 w 3448456"/>
                <a:gd name="connsiteY9" fmla="*/ 1459651 h 1665495"/>
                <a:gd name="connsiteX10" fmla="*/ 4912 w 3448456"/>
                <a:gd name="connsiteY10" fmla="*/ 1646750 h 1665495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82323 w 3452738"/>
                <a:gd name="connsiteY2" fmla="*/ 866217 h 1661190"/>
                <a:gd name="connsiteX3" fmla="*/ 1907394 w 3452738"/>
                <a:gd name="connsiteY3" fmla="*/ 880261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82323 w 3452738"/>
                <a:gd name="connsiteY2" fmla="*/ 866217 h 1661190"/>
                <a:gd name="connsiteX3" fmla="*/ 1907394 w 3452738"/>
                <a:gd name="connsiteY3" fmla="*/ 880261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82323 w 3452738"/>
                <a:gd name="connsiteY2" fmla="*/ 866217 h 1661190"/>
                <a:gd name="connsiteX3" fmla="*/ 1907394 w 3452738"/>
                <a:gd name="connsiteY3" fmla="*/ 880261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72682 w 3452738"/>
                <a:gd name="connsiteY2" fmla="*/ 897893 h 1661190"/>
                <a:gd name="connsiteX3" fmla="*/ 1907394 w 3452738"/>
                <a:gd name="connsiteY3" fmla="*/ 880261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72682 w 3452738"/>
                <a:gd name="connsiteY2" fmla="*/ 897893 h 1661190"/>
                <a:gd name="connsiteX3" fmla="*/ 1977064 w 3452738"/>
                <a:gd name="connsiteY3" fmla="*/ 927809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6750 h 1661190"/>
                <a:gd name="connsiteX1" fmla="*/ 560860 w 3452738"/>
                <a:gd name="connsiteY1" fmla="*/ 1067179 h 1661190"/>
                <a:gd name="connsiteX2" fmla="*/ 1272682 w 3452738"/>
                <a:gd name="connsiteY2" fmla="*/ 897893 h 1661190"/>
                <a:gd name="connsiteX3" fmla="*/ 1977064 w 3452738"/>
                <a:gd name="connsiteY3" fmla="*/ 927809 h 1661190"/>
                <a:gd name="connsiteX4" fmla="*/ 2531698 w 3452738"/>
                <a:gd name="connsiteY4" fmla="*/ 737148 h 1661190"/>
                <a:gd name="connsiteX5" fmla="*/ 3141557 w 3452738"/>
                <a:gd name="connsiteY5" fmla="*/ 380522 h 1661190"/>
                <a:gd name="connsiteX6" fmla="*/ 3429589 w 3452738"/>
                <a:gd name="connsiteY6" fmla="*/ 20482 h 1661190"/>
                <a:gd name="connsiteX7" fmla="*/ 3321068 w 3452738"/>
                <a:gd name="connsiteY7" fmla="*/ 1028593 h 1661190"/>
                <a:gd name="connsiteX8" fmla="*/ 2421476 w 3452738"/>
                <a:gd name="connsiteY8" fmla="*/ 1172609 h 1661190"/>
                <a:gd name="connsiteX9" fmla="*/ 1001874 w 3452738"/>
                <a:gd name="connsiteY9" fmla="*/ 1459651 h 1661190"/>
                <a:gd name="connsiteX10" fmla="*/ 9194 w 3452738"/>
                <a:gd name="connsiteY10" fmla="*/ 1646750 h 1661190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72682 w 3452738"/>
                <a:gd name="connsiteY2" fmla="*/ 896746 h 1660043"/>
                <a:gd name="connsiteX3" fmla="*/ 1977064 w 3452738"/>
                <a:gd name="connsiteY3" fmla="*/ 926662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72682 w 3452738"/>
                <a:gd name="connsiteY2" fmla="*/ 896746 h 1660043"/>
                <a:gd name="connsiteX3" fmla="*/ 1977064 w 3452738"/>
                <a:gd name="connsiteY3" fmla="*/ 926662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72682 w 3452738"/>
                <a:gd name="connsiteY2" fmla="*/ 896746 h 1660043"/>
                <a:gd name="connsiteX3" fmla="*/ 1977064 w 3452738"/>
                <a:gd name="connsiteY3" fmla="*/ 926662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50343 w 3452738"/>
                <a:gd name="connsiteY2" fmla="*/ 937944 h 1660043"/>
                <a:gd name="connsiteX3" fmla="*/ 1977064 w 3452738"/>
                <a:gd name="connsiteY3" fmla="*/ 926662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50343 w 3452738"/>
                <a:gd name="connsiteY2" fmla="*/ 937944 h 1660043"/>
                <a:gd name="connsiteX3" fmla="*/ 2049903 w 3452738"/>
                <a:gd name="connsiteY3" fmla="*/ 885314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50343 w 3452738"/>
                <a:gd name="connsiteY2" fmla="*/ 937944 h 1660043"/>
                <a:gd name="connsiteX3" fmla="*/ 2049903 w 3452738"/>
                <a:gd name="connsiteY3" fmla="*/ 885314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  <a:gd name="connsiteX0" fmla="*/ 9194 w 3452738"/>
                <a:gd name="connsiteY0" fmla="*/ 1645603 h 1660043"/>
                <a:gd name="connsiteX1" fmla="*/ 560860 w 3452738"/>
                <a:gd name="connsiteY1" fmla="*/ 1066032 h 1660043"/>
                <a:gd name="connsiteX2" fmla="*/ 1250343 w 3452738"/>
                <a:gd name="connsiteY2" fmla="*/ 937944 h 1660043"/>
                <a:gd name="connsiteX3" fmla="*/ 2049903 w 3452738"/>
                <a:gd name="connsiteY3" fmla="*/ 885314 h 1660043"/>
                <a:gd name="connsiteX4" fmla="*/ 2842589 w 3452738"/>
                <a:gd name="connsiteY4" fmla="*/ 574029 h 1660043"/>
                <a:gd name="connsiteX5" fmla="*/ 3141557 w 3452738"/>
                <a:gd name="connsiteY5" fmla="*/ 379375 h 1660043"/>
                <a:gd name="connsiteX6" fmla="*/ 3429589 w 3452738"/>
                <a:gd name="connsiteY6" fmla="*/ 19335 h 1660043"/>
                <a:gd name="connsiteX7" fmla="*/ 3321068 w 3452738"/>
                <a:gd name="connsiteY7" fmla="*/ 1027446 h 1660043"/>
                <a:gd name="connsiteX8" fmla="*/ 2421476 w 3452738"/>
                <a:gd name="connsiteY8" fmla="*/ 1171462 h 1660043"/>
                <a:gd name="connsiteX9" fmla="*/ 1001874 w 3452738"/>
                <a:gd name="connsiteY9" fmla="*/ 1458504 h 1660043"/>
                <a:gd name="connsiteX10" fmla="*/ 9194 w 3452738"/>
                <a:gd name="connsiteY10" fmla="*/ 1645603 h 166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2738" h="1660043">
                  <a:moveTo>
                    <a:pt x="9194" y="1645603"/>
                  </a:moveTo>
                  <a:cubicBezTo>
                    <a:pt x="-64308" y="1580191"/>
                    <a:pt x="319747" y="1181959"/>
                    <a:pt x="560860" y="1066032"/>
                  </a:cubicBezTo>
                  <a:cubicBezTo>
                    <a:pt x="808146" y="899065"/>
                    <a:pt x="1002305" y="926867"/>
                    <a:pt x="1250343" y="937944"/>
                  </a:cubicBezTo>
                  <a:cubicBezTo>
                    <a:pt x="1498381" y="949021"/>
                    <a:pt x="1830658" y="970434"/>
                    <a:pt x="2049903" y="885314"/>
                  </a:cubicBezTo>
                  <a:cubicBezTo>
                    <a:pt x="2265323" y="860215"/>
                    <a:pt x="2660647" y="658352"/>
                    <a:pt x="2842589" y="574029"/>
                  </a:cubicBezTo>
                  <a:cubicBezTo>
                    <a:pt x="3024531" y="489706"/>
                    <a:pt x="3043724" y="471824"/>
                    <a:pt x="3141557" y="379375"/>
                  </a:cubicBezTo>
                  <a:cubicBezTo>
                    <a:pt x="3239390" y="286926"/>
                    <a:pt x="3399671" y="-88677"/>
                    <a:pt x="3429589" y="19335"/>
                  </a:cubicBezTo>
                  <a:cubicBezTo>
                    <a:pt x="3459507" y="127347"/>
                    <a:pt x="3489087" y="835425"/>
                    <a:pt x="3321068" y="1027446"/>
                  </a:cubicBezTo>
                  <a:cubicBezTo>
                    <a:pt x="3153049" y="1219467"/>
                    <a:pt x="2847438" y="1135458"/>
                    <a:pt x="2421476" y="1171462"/>
                  </a:cubicBezTo>
                  <a:cubicBezTo>
                    <a:pt x="1995514" y="1207466"/>
                    <a:pt x="1403921" y="1379481"/>
                    <a:pt x="1001874" y="1458504"/>
                  </a:cubicBezTo>
                  <a:cubicBezTo>
                    <a:pt x="599827" y="1537528"/>
                    <a:pt x="82696" y="1711015"/>
                    <a:pt x="9194" y="16456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277402" y="5512297"/>
              <a:ext cx="3376247" cy="1366718"/>
            </a:xfrm>
            <a:custGeom>
              <a:avLst/>
              <a:gdLst>
                <a:gd name="connsiteX0" fmla="*/ 407894 w 3470835"/>
                <a:gd name="connsiteY0" fmla="*/ 824752 h 1325282"/>
                <a:gd name="connsiteX1" fmla="*/ 775447 w 3470835"/>
                <a:gd name="connsiteY1" fmla="*/ 564776 h 1325282"/>
                <a:gd name="connsiteX2" fmla="*/ 1994647 w 3470835"/>
                <a:gd name="connsiteY2" fmla="*/ 663388 h 1325282"/>
                <a:gd name="connsiteX3" fmla="*/ 2971800 w 3470835"/>
                <a:gd name="connsiteY3" fmla="*/ 340658 h 1325282"/>
                <a:gd name="connsiteX4" fmla="*/ 3195918 w 3470835"/>
                <a:gd name="connsiteY4" fmla="*/ 53788 h 1325282"/>
                <a:gd name="connsiteX5" fmla="*/ 3303494 w 3470835"/>
                <a:gd name="connsiteY5" fmla="*/ 663388 h 1325282"/>
                <a:gd name="connsiteX6" fmla="*/ 2191871 w 3470835"/>
                <a:gd name="connsiteY6" fmla="*/ 1264023 h 1325282"/>
                <a:gd name="connsiteX7" fmla="*/ 300318 w 3470835"/>
                <a:gd name="connsiteY7" fmla="*/ 1030941 h 1325282"/>
                <a:gd name="connsiteX8" fmla="*/ 407894 w 3470835"/>
                <a:gd name="connsiteY8" fmla="*/ 824752 h 1325282"/>
                <a:gd name="connsiteX0" fmla="*/ 407894 w 3313632"/>
                <a:gd name="connsiteY0" fmla="*/ 855872 h 1325282"/>
                <a:gd name="connsiteX1" fmla="*/ 775447 w 3313632"/>
                <a:gd name="connsiteY1" fmla="*/ 595896 h 1325282"/>
                <a:gd name="connsiteX2" fmla="*/ 1994647 w 3313632"/>
                <a:gd name="connsiteY2" fmla="*/ 694508 h 1325282"/>
                <a:gd name="connsiteX3" fmla="*/ 2971800 w 3313632"/>
                <a:gd name="connsiteY3" fmla="*/ 371778 h 1325282"/>
                <a:gd name="connsiteX4" fmla="*/ 3195918 w 3313632"/>
                <a:gd name="connsiteY4" fmla="*/ 84908 h 1325282"/>
                <a:gd name="connsiteX5" fmla="*/ 3146291 w 3313632"/>
                <a:gd name="connsiteY5" fmla="*/ 881224 h 1325282"/>
                <a:gd name="connsiteX6" fmla="*/ 2191871 w 3313632"/>
                <a:gd name="connsiteY6" fmla="*/ 1295143 h 1325282"/>
                <a:gd name="connsiteX7" fmla="*/ 300318 w 3313632"/>
                <a:gd name="connsiteY7" fmla="*/ 1062061 h 1325282"/>
                <a:gd name="connsiteX8" fmla="*/ 407894 w 3313632"/>
                <a:gd name="connsiteY8" fmla="*/ 855872 h 1325282"/>
                <a:gd name="connsiteX0" fmla="*/ 414043 w 3310643"/>
                <a:gd name="connsiteY0" fmla="*/ 855872 h 1090289"/>
                <a:gd name="connsiteX1" fmla="*/ 781596 w 3310643"/>
                <a:gd name="connsiteY1" fmla="*/ 595896 h 1090289"/>
                <a:gd name="connsiteX2" fmla="*/ 2000796 w 3310643"/>
                <a:gd name="connsiteY2" fmla="*/ 694508 h 1090289"/>
                <a:gd name="connsiteX3" fmla="*/ 2977949 w 3310643"/>
                <a:gd name="connsiteY3" fmla="*/ 371778 h 1090289"/>
                <a:gd name="connsiteX4" fmla="*/ 3202067 w 3310643"/>
                <a:gd name="connsiteY4" fmla="*/ 84908 h 1090289"/>
                <a:gd name="connsiteX5" fmla="*/ 3152440 w 3310643"/>
                <a:gd name="connsiteY5" fmla="*/ 881224 h 1090289"/>
                <a:gd name="connsiteX6" fmla="*/ 2252848 w 3310643"/>
                <a:gd name="connsiteY6" fmla="*/ 1025240 h 1090289"/>
                <a:gd name="connsiteX7" fmla="*/ 306467 w 3310643"/>
                <a:gd name="connsiteY7" fmla="*/ 1062061 h 1090289"/>
                <a:gd name="connsiteX8" fmla="*/ 414043 w 3310643"/>
                <a:gd name="connsiteY8" fmla="*/ 855872 h 1090289"/>
                <a:gd name="connsiteX0" fmla="*/ 123845 w 3020445"/>
                <a:gd name="connsiteY0" fmla="*/ 855872 h 1125477"/>
                <a:gd name="connsiteX1" fmla="*/ 491398 w 3020445"/>
                <a:gd name="connsiteY1" fmla="*/ 595896 h 1125477"/>
                <a:gd name="connsiteX2" fmla="*/ 1710598 w 3020445"/>
                <a:gd name="connsiteY2" fmla="*/ 694508 h 1125477"/>
                <a:gd name="connsiteX3" fmla="*/ 2687751 w 3020445"/>
                <a:gd name="connsiteY3" fmla="*/ 371778 h 1125477"/>
                <a:gd name="connsiteX4" fmla="*/ 2911869 w 3020445"/>
                <a:gd name="connsiteY4" fmla="*/ 84908 h 1125477"/>
                <a:gd name="connsiteX5" fmla="*/ 2862242 w 3020445"/>
                <a:gd name="connsiteY5" fmla="*/ 881224 h 1125477"/>
                <a:gd name="connsiteX6" fmla="*/ 1962650 w 3020445"/>
                <a:gd name="connsiteY6" fmla="*/ 1025240 h 1125477"/>
                <a:gd name="connsiteX7" fmla="*/ 306467 w 3020445"/>
                <a:gd name="connsiteY7" fmla="*/ 1097249 h 1125477"/>
                <a:gd name="connsiteX8" fmla="*/ 123845 w 3020445"/>
                <a:gd name="connsiteY8" fmla="*/ 855872 h 1125477"/>
                <a:gd name="connsiteX0" fmla="*/ 123845 w 3020445"/>
                <a:gd name="connsiteY0" fmla="*/ 855872 h 1125477"/>
                <a:gd name="connsiteX1" fmla="*/ 522491 w 3020445"/>
                <a:gd name="connsiteY1" fmla="*/ 665201 h 1125477"/>
                <a:gd name="connsiteX2" fmla="*/ 1710598 w 3020445"/>
                <a:gd name="connsiteY2" fmla="*/ 694508 h 1125477"/>
                <a:gd name="connsiteX3" fmla="*/ 2687751 w 3020445"/>
                <a:gd name="connsiteY3" fmla="*/ 371778 h 1125477"/>
                <a:gd name="connsiteX4" fmla="*/ 2911869 w 3020445"/>
                <a:gd name="connsiteY4" fmla="*/ 84908 h 1125477"/>
                <a:gd name="connsiteX5" fmla="*/ 2862242 w 3020445"/>
                <a:gd name="connsiteY5" fmla="*/ 881224 h 1125477"/>
                <a:gd name="connsiteX6" fmla="*/ 1962650 w 3020445"/>
                <a:gd name="connsiteY6" fmla="*/ 1025240 h 1125477"/>
                <a:gd name="connsiteX7" fmla="*/ 306467 w 3020445"/>
                <a:gd name="connsiteY7" fmla="*/ 1097249 h 1125477"/>
                <a:gd name="connsiteX8" fmla="*/ 123845 w 3020445"/>
                <a:gd name="connsiteY8" fmla="*/ 855872 h 1125477"/>
                <a:gd name="connsiteX0" fmla="*/ 123845 w 3030261"/>
                <a:gd name="connsiteY0" fmla="*/ 1067667 h 1337272"/>
                <a:gd name="connsiteX1" fmla="*/ 522491 w 3030261"/>
                <a:gd name="connsiteY1" fmla="*/ 876996 h 1337272"/>
                <a:gd name="connsiteX2" fmla="*/ 1710598 w 3030261"/>
                <a:gd name="connsiteY2" fmla="*/ 906303 h 1337272"/>
                <a:gd name="connsiteX3" fmla="*/ 2687751 w 3030261"/>
                <a:gd name="connsiteY3" fmla="*/ 583573 h 1337272"/>
                <a:gd name="connsiteX4" fmla="*/ 2970763 w 3030261"/>
                <a:gd name="connsiteY4" fmla="*/ 84908 h 1337272"/>
                <a:gd name="connsiteX5" fmla="*/ 2862242 w 3030261"/>
                <a:gd name="connsiteY5" fmla="*/ 1093019 h 1337272"/>
                <a:gd name="connsiteX6" fmla="*/ 1962650 w 3030261"/>
                <a:gd name="connsiteY6" fmla="*/ 1237035 h 1337272"/>
                <a:gd name="connsiteX7" fmla="*/ 306467 w 3030261"/>
                <a:gd name="connsiteY7" fmla="*/ 1309044 h 1337272"/>
                <a:gd name="connsiteX8" fmla="*/ 123845 w 3030261"/>
                <a:gd name="connsiteY8" fmla="*/ 1067667 h 1337272"/>
                <a:gd name="connsiteX0" fmla="*/ 123845 w 3030261"/>
                <a:gd name="connsiteY0" fmla="*/ 1090771 h 1360376"/>
                <a:gd name="connsiteX1" fmla="*/ 522491 w 3030261"/>
                <a:gd name="connsiteY1" fmla="*/ 900100 h 1360376"/>
                <a:gd name="connsiteX2" fmla="*/ 1710598 w 3030261"/>
                <a:gd name="connsiteY2" fmla="*/ 929407 h 1360376"/>
                <a:gd name="connsiteX3" fmla="*/ 2682731 w 3030261"/>
                <a:gd name="connsiteY3" fmla="*/ 468052 h 1360376"/>
                <a:gd name="connsiteX4" fmla="*/ 2970763 w 3030261"/>
                <a:gd name="connsiteY4" fmla="*/ 108012 h 1360376"/>
                <a:gd name="connsiteX5" fmla="*/ 2862242 w 3030261"/>
                <a:gd name="connsiteY5" fmla="*/ 1116123 h 1360376"/>
                <a:gd name="connsiteX6" fmla="*/ 1962650 w 3030261"/>
                <a:gd name="connsiteY6" fmla="*/ 1260139 h 1360376"/>
                <a:gd name="connsiteX7" fmla="*/ 306467 w 3030261"/>
                <a:gd name="connsiteY7" fmla="*/ 1332148 h 1360376"/>
                <a:gd name="connsiteX8" fmla="*/ 123845 w 3030261"/>
                <a:gd name="connsiteY8" fmla="*/ 1090771 h 1360376"/>
                <a:gd name="connsiteX0" fmla="*/ 123845 w 3030261"/>
                <a:gd name="connsiteY0" fmla="*/ 1090771 h 1360376"/>
                <a:gd name="connsiteX1" fmla="*/ 522491 w 3030261"/>
                <a:gd name="connsiteY1" fmla="*/ 900100 h 1360376"/>
                <a:gd name="connsiteX2" fmla="*/ 1944216 w 3030261"/>
                <a:gd name="connsiteY2" fmla="*/ 900100 h 1360376"/>
                <a:gd name="connsiteX3" fmla="*/ 2682731 w 3030261"/>
                <a:gd name="connsiteY3" fmla="*/ 468052 h 1360376"/>
                <a:gd name="connsiteX4" fmla="*/ 2970763 w 3030261"/>
                <a:gd name="connsiteY4" fmla="*/ 108012 h 1360376"/>
                <a:gd name="connsiteX5" fmla="*/ 2862242 w 3030261"/>
                <a:gd name="connsiteY5" fmla="*/ 1116123 h 1360376"/>
                <a:gd name="connsiteX6" fmla="*/ 1962650 w 3030261"/>
                <a:gd name="connsiteY6" fmla="*/ 1260139 h 1360376"/>
                <a:gd name="connsiteX7" fmla="*/ 306467 w 3030261"/>
                <a:gd name="connsiteY7" fmla="*/ 1332148 h 1360376"/>
                <a:gd name="connsiteX8" fmla="*/ 123845 w 3030261"/>
                <a:gd name="connsiteY8" fmla="*/ 1090771 h 1360376"/>
                <a:gd name="connsiteX0" fmla="*/ 3120 w 3314221"/>
                <a:gd name="connsiteY0" fmla="*/ 1337190 h 1357906"/>
                <a:gd name="connsiteX1" fmla="*/ 842800 w 3314221"/>
                <a:gd name="connsiteY1" fmla="*/ 813149 h 1357906"/>
                <a:gd name="connsiteX2" fmla="*/ 2264525 w 3314221"/>
                <a:gd name="connsiteY2" fmla="*/ 813149 h 1357906"/>
                <a:gd name="connsiteX3" fmla="*/ 3003040 w 3314221"/>
                <a:gd name="connsiteY3" fmla="*/ 381101 h 1357906"/>
                <a:gd name="connsiteX4" fmla="*/ 3291072 w 3314221"/>
                <a:gd name="connsiteY4" fmla="*/ 21061 h 1357906"/>
                <a:gd name="connsiteX5" fmla="*/ 3182551 w 3314221"/>
                <a:gd name="connsiteY5" fmla="*/ 1029172 h 1357906"/>
                <a:gd name="connsiteX6" fmla="*/ 2282959 w 3314221"/>
                <a:gd name="connsiteY6" fmla="*/ 1173188 h 1357906"/>
                <a:gd name="connsiteX7" fmla="*/ 626776 w 3314221"/>
                <a:gd name="connsiteY7" fmla="*/ 1245197 h 1357906"/>
                <a:gd name="connsiteX8" fmla="*/ 3120 w 3314221"/>
                <a:gd name="connsiteY8" fmla="*/ 1337190 h 1357906"/>
                <a:gd name="connsiteX0" fmla="*/ 20746 w 3331847"/>
                <a:gd name="connsiteY0" fmla="*/ 1337190 h 1407166"/>
                <a:gd name="connsiteX1" fmla="*/ 860426 w 3331847"/>
                <a:gd name="connsiteY1" fmla="*/ 813149 h 1407166"/>
                <a:gd name="connsiteX2" fmla="*/ 2282151 w 3331847"/>
                <a:gd name="connsiteY2" fmla="*/ 813149 h 1407166"/>
                <a:gd name="connsiteX3" fmla="*/ 3020666 w 3331847"/>
                <a:gd name="connsiteY3" fmla="*/ 381101 h 1407166"/>
                <a:gd name="connsiteX4" fmla="*/ 3308698 w 3331847"/>
                <a:gd name="connsiteY4" fmla="*/ 21061 h 1407166"/>
                <a:gd name="connsiteX5" fmla="*/ 3200177 w 3331847"/>
                <a:gd name="connsiteY5" fmla="*/ 1029172 h 1407166"/>
                <a:gd name="connsiteX6" fmla="*/ 2300585 w 3331847"/>
                <a:gd name="connsiteY6" fmla="*/ 1173188 h 1407166"/>
                <a:gd name="connsiteX7" fmla="*/ 644402 w 3331847"/>
                <a:gd name="connsiteY7" fmla="*/ 1245197 h 1407166"/>
                <a:gd name="connsiteX8" fmla="*/ 20746 w 3331847"/>
                <a:gd name="connsiteY8" fmla="*/ 1337190 h 1407166"/>
                <a:gd name="connsiteX0" fmla="*/ 20744 w 3331845"/>
                <a:gd name="connsiteY0" fmla="*/ 1337190 h 1454007"/>
                <a:gd name="connsiteX1" fmla="*/ 860424 w 3331845"/>
                <a:gd name="connsiteY1" fmla="*/ 813149 h 1454007"/>
                <a:gd name="connsiteX2" fmla="*/ 2282149 w 3331845"/>
                <a:gd name="connsiteY2" fmla="*/ 813149 h 1454007"/>
                <a:gd name="connsiteX3" fmla="*/ 3020664 w 3331845"/>
                <a:gd name="connsiteY3" fmla="*/ 381101 h 1454007"/>
                <a:gd name="connsiteX4" fmla="*/ 3308696 w 3331845"/>
                <a:gd name="connsiteY4" fmla="*/ 21061 h 1454007"/>
                <a:gd name="connsiteX5" fmla="*/ 3200175 w 3331845"/>
                <a:gd name="connsiteY5" fmla="*/ 1029172 h 1454007"/>
                <a:gd name="connsiteX6" fmla="*/ 2300583 w 3331845"/>
                <a:gd name="connsiteY6" fmla="*/ 1173188 h 1454007"/>
                <a:gd name="connsiteX7" fmla="*/ 644400 w 3331845"/>
                <a:gd name="connsiteY7" fmla="*/ 1245197 h 1454007"/>
                <a:gd name="connsiteX8" fmla="*/ 20744 w 3331845"/>
                <a:gd name="connsiteY8" fmla="*/ 1337190 h 1454007"/>
                <a:gd name="connsiteX0" fmla="*/ 19004 w 3380902"/>
                <a:gd name="connsiteY0" fmla="*/ 1349779 h 1464475"/>
                <a:gd name="connsiteX1" fmla="*/ 909481 w 3380902"/>
                <a:gd name="connsiteY1" fmla="*/ 813149 h 1464475"/>
                <a:gd name="connsiteX2" fmla="*/ 2331206 w 3380902"/>
                <a:gd name="connsiteY2" fmla="*/ 813149 h 1464475"/>
                <a:gd name="connsiteX3" fmla="*/ 3069721 w 3380902"/>
                <a:gd name="connsiteY3" fmla="*/ 381101 h 1464475"/>
                <a:gd name="connsiteX4" fmla="*/ 3357753 w 3380902"/>
                <a:gd name="connsiteY4" fmla="*/ 21061 h 1464475"/>
                <a:gd name="connsiteX5" fmla="*/ 3249232 w 3380902"/>
                <a:gd name="connsiteY5" fmla="*/ 1029172 h 1464475"/>
                <a:gd name="connsiteX6" fmla="*/ 2349640 w 3380902"/>
                <a:gd name="connsiteY6" fmla="*/ 1173188 h 1464475"/>
                <a:gd name="connsiteX7" fmla="*/ 693457 w 3380902"/>
                <a:gd name="connsiteY7" fmla="*/ 1245197 h 1464475"/>
                <a:gd name="connsiteX8" fmla="*/ 19004 w 3380902"/>
                <a:gd name="connsiteY8" fmla="*/ 1349779 h 1464475"/>
                <a:gd name="connsiteX0" fmla="*/ 19004 w 3380902"/>
                <a:gd name="connsiteY0" fmla="*/ 1349779 h 1464475"/>
                <a:gd name="connsiteX1" fmla="*/ 909481 w 3380902"/>
                <a:gd name="connsiteY1" fmla="*/ 813149 h 1464475"/>
                <a:gd name="connsiteX2" fmla="*/ 2331206 w 3380902"/>
                <a:gd name="connsiteY2" fmla="*/ 813149 h 1464475"/>
                <a:gd name="connsiteX3" fmla="*/ 3069721 w 3380902"/>
                <a:gd name="connsiteY3" fmla="*/ 381101 h 1464475"/>
                <a:gd name="connsiteX4" fmla="*/ 3357753 w 3380902"/>
                <a:gd name="connsiteY4" fmla="*/ 21061 h 1464475"/>
                <a:gd name="connsiteX5" fmla="*/ 3249232 w 3380902"/>
                <a:gd name="connsiteY5" fmla="*/ 1029172 h 1464475"/>
                <a:gd name="connsiteX6" fmla="*/ 2349640 w 3380902"/>
                <a:gd name="connsiteY6" fmla="*/ 1173188 h 1464475"/>
                <a:gd name="connsiteX7" fmla="*/ 693457 w 3380902"/>
                <a:gd name="connsiteY7" fmla="*/ 1245197 h 1464475"/>
                <a:gd name="connsiteX8" fmla="*/ 19004 w 3380902"/>
                <a:gd name="connsiteY8" fmla="*/ 1349779 h 1464475"/>
                <a:gd name="connsiteX0" fmla="*/ 5001 w 3366899"/>
                <a:gd name="connsiteY0" fmla="*/ 1349779 h 1368611"/>
                <a:gd name="connsiteX1" fmla="*/ 981112 w 3366899"/>
                <a:gd name="connsiteY1" fmla="*/ 825781 h 1368611"/>
                <a:gd name="connsiteX2" fmla="*/ 2317203 w 3366899"/>
                <a:gd name="connsiteY2" fmla="*/ 813149 h 1368611"/>
                <a:gd name="connsiteX3" fmla="*/ 3055718 w 3366899"/>
                <a:gd name="connsiteY3" fmla="*/ 381101 h 1368611"/>
                <a:gd name="connsiteX4" fmla="*/ 3343750 w 3366899"/>
                <a:gd name="connsiteY4" fmla="*/ 21061 h 1368611"/>
                <a:gd name="connsiteX5" fmla="*/ 3235229 w 3366899"/>
                <a:gd name="connsiteY5" fmla="*/ 1029172 h 1368611"/>
                <a:gd name="connsiteX6" fmla="*/ 2335637 w 3366899"/>
                <a:gd name="connsiteY6" fmla="*/ 1173188 h 1368611"/>
                <a:gd name="connsiteX7" fmla="*/ 679454 w 3366899"/>
                <a:gd name="connsiteY7" fmla="*/ 1245197 h 1368611"/>
                <a:gd name="connsiteX8" fmla="*/ 5001 w 3366899"/>
                <a:gd name="connsiteY8" fmla="*/ 1349779 h 1368611"/>
                <a:gd name="connsiteX0" fmla="*/ 5001 w 3366899"/>
                <a:gd name="connsiteY0" fmla="*/ 1349779 h 1368611"/>
                <a:gd name="connsiteX1" fmla="*/ 981112 w 3366899"/>
                <a:gd name="connsiteY1" fmla="*/ 825781 h 1368611"/>
                <a:gd name="connsiteX2" fmla="*/ 2317203 w 3366899"/>
                <a:gd name="connsiteY2" fmla="*/ 813149 h 1368611"/>
                <a:gd name="connsiteX3" fmla="*/ 3055718 w 3366899"/>
                <a:gd name="connsiteY3" fmla="*/ 381101 h 1368611"/>
                <a:gd name="connsiteX4" fmla="*/ 3343750 w 3366899"/>
                <a:gd name="connsiteY4" fmla="*/ 21061 h 1368611"/>
                <a:gd name="connsiteX5" fmla="*/ 3235229 w 3366899"/>
                <a:gd name="connsiteY5" fmla="*/ 1029172 h 1368611"/>
                <a:gd name="connsiteX6" fmla="*/ 2335637 w 3366899"/>
                <a:gd name="connsiteY6" fmla="*/ 1173188 h 1368611"/>
                <a:gd name="connsiteX7" fmla="*/ 679454 w 3366899"/>
                <a:gd name="connsiteY7" fmla="*/ 1245197 h 1368611"/>
                <a:gd name="connsiteX8" fmla="*/ 5001 w 3366899"/>
                <a:gd name="connsiteY8" fmla="*/ 1349779 h 1368611"/>
                <a:gd name="connsiteX0" fmla="*/ 4814 w 3366712"/>
                <a:gd name="connsiteY0" fmla="*/ 1349779 h 1366069"/>
                <a:gd name="connsiteX1" fmla="*/ 974486 w 3366712"/>
                <a:gd name="connsiteY1" fmla="*/ 866984 h 1366069"/>
                <a:gd name="connsiteX2" fmla="*/ 2317016 w 3366712"/>
                <a:gd name="connsiteY2" fmla="*/ 813149 h 1366069"/>
                <a:gd name="connsiteX3" fmla="*/ 3055531 w 3366712"/>
                <a:gd name="connsiteY3" fmla="*/ 381101 h 1366069"/>
                <a:gd name="connsiteX4" fmla="*/ 3343563 w 3366712"/>
                <a:gd name="connsiteY4" fmla="*/ 21061 h 1366069"/>
                <a:gd name="connsiteX5" fmla="*/ 3235042 w 3366712"/>
                <a:gd name="connsiteY5" fmla="*/ 1029172 h 1366069"/>
                <a:gd name="connsiteX6" fmla="*/ 2335450 w 3366712"/>
                <a:gd name="connsiteY6" fmla="*/ 1173188 h 1366069"/>
                <a:gd name="connsiteX7" fmla="*/ 679267 w 3366712"/>
                <a:gd name="connsiteY7" fmla="*/ 1245197 h 1366069"/>
                <a:gd name="connsiteX8" fmla="*/ 4814 w 3366712"/>
                <a:gd name="connsiteY8" fmla="*/ 1349779 h 1366069"/>
                <a:gd name="connsiteX0" fmla="*/ 4452 w 3366350"/>
                <a:gd name="connsiteY0" fmla="*/ 1349779 h 1367633"/>
                <a:gd name="connsiteX1" fmla="*/ 961336 w 3366350"/>
                <a:gd name="connsiteY1" fmla="*/ 841514 h 1367633"/>
                <a:gd name="connsiteX2" fmla="*/ 2316654 w 3366350"/>
                <a:gd name="connsiteY2" fmla="*/ 813149 h 1367633"/>
                <a:gd name="connsiteX3" fmla="*/ 3055169 w 3366350"/>
                <a:gd name="connsiteY3" fmla="*/ 381101 h 1367633"/>
                <a:gd name="connsiteX4" fmla="*/ 3343201 w 3366350"/>
                <a:gd name="connsiteY4" fmla="*/ 21061 h 1367633"/>
                <a:gd name="connsiteX5" fmla="*/ 3234680 w 3366350"/>
                <a:gd name="connsiteY5" fmla="*/ 1029172 h 1367633"/>
                <a:gd name="connsiteX6" fmla="*/ 2335088 w 3366350"/>
                <a:gd name="connsiteY6" fmla="*/ 1173188 h 1367633"/>
                <a:gd name="connsiteX7" fmla="*/ 678905 w 3366350"/>
                <a:gd name="connsiteY7" fmla="*/ 1245197 h 1367633"/>
                <a:gd name="connsiteX8" fmla="*/ 4452 w 3366350"/>
                <a:gd name="connsiteY8" fmla="*/ 1349779 h 1367633"/>
                <a:gd name="connsiteX0" fmla="*/ 4362 w 3366260"/>
                <a:gd name="connsiteY0" fmla="*/ 1349779 h 1366271"/>
                <a:gd name="connsiteX1" fmla="*/ 957984 w 3366260"/>
                <a:gd name="connsiteY1" fmla="*/ 863668 h 1366271"/>
                <a:gd name="connsiteX2" fmla="*/ 2316564 w 3366260"/>
                <a:gd name="connsiteY2" fmla="*/ 813149 h 1366271"/>
                <a:gd name="connsiteX3" fmla="*/ 3055079 w 3366260"/>
                <a:gd name="connsiteY3" fmla="*/ 381101 h 1366271"/>
                <a:gd name="connsiteX4" fmla="*/ 3343111 w 3366260"/>
                <a:gd name="connsiteY4" fmla="*/ 21061 h 1366271"/>
                <a:gd name="connsiteX5" fmla="*/ 3234590 w 3366260"/>
                <a:gd name="connsiteY5" fmla="*/ 1029172 h 1366271"/>
                <a:gd name="connsiteX6" fmla="*/ 2334998 w 3366260"/>
                <a:gd name="connsiteY6" fmla="*/ 1173188 h 1366271"/>
                <a:gd name="connsiteX7" fmla="*/ 678815 w 3366260"/>
                <a:gd name="connsiteY7" fmla="*/ 1245197 h 1366271"/>
                <a:gd name="connsiteX8" fmla="*/ 4362 w 3366260"/>
                <a:gd name="connsiteY8" fmla="*/ 1349779 h 136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6260" h="1366271">
                  <a:moveTo>
                    <a:pt x="4362" y="1349779"/>
                  </a:moveTo>
                  <a:cubicBezTo>
                    <a:pt x="50890" y="1286191"/>
                    <a:pt x="261561" y="803883"/>
                    <a:pt x="957984" y="863668"/>
                  </a:cubicBezTo>
                  <a:cubicBezTo>
                    <a:pt x="1654407" y="923453"/>
                    <a:pt x="1967048" y="893577"/>
                    <a:pt x="2316564" y="813149"/>
                  </a:cubicBezTo>
                  <a:cubicBezTo>
                    <a:pt x="2666080" y="732721"/>
                    <a:pt x="2883988" y="513116"/>
                    <a:pt x="3055079" y="381101"/>
                  </a:cubicBezTo>
                  <a:cubicBezTo>
                    <a:pt x="3226170" y="249086"/>
                    <a:pt x="3313193" y="-86951"/>
                    <a:pt x="3343111" y="21061"/>
                  </a:cubicBezTo>
                  <a:cubicBezTo>
                    <a:pt x="3373029" y="129073"/>
                    <a:pt x="3402609" y="837151"/>
                    <a:pt x="3234590" y="1029172"/>
                  </a:cubicBezTo>
                  <a:cubicBezTo>
                    <a:pt x="3066571" y="1221193"/>
                    <a:pt x="2760960" y="1137184"/>
                    <a:pt x="2334998" y="1173188"/>
                  </a:cubicBezTo>
                  <a:cubicBezTo>
                    <a:pt x="1909036" y="1209192"/>
                    <a:pt x="1067254" y="1215765"/>
                    <a:pt x="678815" y="1245197"/>
                  </a:cubicBezTo>
                  <a:cubicBezTo>
                    <a:pt x="290376" y="1274629"/>
                    <a:pt x="-42166" y="1413367"/>
                    <a:pt x="4362" y="134977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accent1">
                    <a:lumMod val="75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930369" y="5970072"/>
              <a:ext cx="4193767" cy="1238838"/>
            </a:xfrm>
            <a:custGeom>
              <a:avLst/>
              <a:gdLst>
                <a:gd name="connsiteX0" fmla="*/ 720165 w 5537201"/>
                <a:gd name="connsiteY0" fmla="*/ 1023471 h 1226671"/>
                <a:gd name="connsiteX1" fmla="*/ 1652495 w 5537201"/>
                <a:gd name="connsiteY1" fmla="*/ 539376 h 1226671"/>
                <a:gd name="connsiteX2" fmla="*/ 3804024 w 5537201"/>
                <a:gd name="connsiteY2" fmla="*/ 611094 h 1226671"/>
                <a:gd name="connsiteX3" fmla="*/ 4799106 w 5537201"/>
                <a:gd name="connsiteY3" fmla="*/ 73212 h 1226671"/>
                <a:gd name="connsiteX4" fmla="*/ 4852895 w 5537201"/>
                <a:gd name="connsiteY4" fmla="*/ 1050365 h 1226671"/>
                <a:gd name="connsiteX5" fmla="*/ 693271 w 5537201"/>
                <a:gd name="connsiteY5" fmla="*/ 1131047 h 1226671"/>
                <a:gd name="connsiteX6" fmla="*/ 720165 w 5537201"/>
                <a:gd name="connsiteY6" fmla="*/ 1023471 h 1226671"/>
                <a:gd name="connsiteX0" fmla="*/ 720165 w 5537201"/>
                <a:gd name="connsiteY0" fmla="*/ 1023471 h 1226671"/>
                <a:gd name="connsiteX1" fmla="*/ 1720777 w 5537201"/>
                <a:gd name="connsiteY1" fmla="*/ 650607 h 1226671"/>
                <a:gd name="connsiteX2" fmla="*/ 3804024 w 5537201"/>
                <a:gd name="connsiteY2" fmla="*/ 611094 h 1226671"/>
                <a:gd name="connsiteX3" fmla="*/ 4799106 w 5537201"/>
                <a:gd name="connsiteY3" fmla="*/ 73212 h 1226671"/>
                <a:gd name="connsiteX4" fmla="*/ 4852895 w 5537201"/>
                <a:gd name="connsiteY4" fmla="*/ 1050365 h 1226671"/>
                <a:gd name="connsiteX5" fmla="*/ 693271 w 5537201"/>
                <a:gd name="connsiteY5" fmla="*/ 1131047 h 1226671"/>
                <a:gd name="connsiteX6" fmla="*/ 720165 w 5537201"/>
                <a:gd name="connsiteY6" fmla="*/ 1023471 h 1226671"/>
                <a:gd name="connsiteX0" fmla="*/ 720165 w 5537201"/>
                <a:gd name="connsiteY0" fmla="*/ 1023471 h 1226671"/>
                <a:gd name="connsiteX1" fmla="*/ 1792785 w 5537201"/>
                <a:gd name="connsiteY1" fmla="*/ 578599 h 1226671"/>
                <a:gd name="connsiteX2" fmla="*/ 3804024 w 5537201"/>
                <a:gd name="connsiteY2" fmla="*/ 611094 h 1226671"/>
                <a:gd name="connsiteX3" fmla="*/ 4799106 w 5537201"/>
                <a:gd name="connsiteY3" fmla="*/ 73212 h 1226671"/>
                <a:gd name="connsiteX4" fmla="*/ 4852895 w 5537201"/>
                <a:gd name="connsiteY4" fmla="*/ 1050365 h 1226671"/>
                <a:gd name="connsiteX5" fmla="*/ 693271 w 5537201"/>
                <a:gd name="connsiteY5" fmla="*/ 1131047 h 1226671"/>
                <a:gd name="connsiteX6" fmla="*/ 720165 w 5537201"/>
                <a:gd name="connsiteY6" fmla="*/ 1023471 h 1226671"/>
                <a:gd name="connsiteX0" fmla="*/ 829446 w 5509966"/>
                <a:gd name="connsiteY0" fmla="*/ 1082655 h 1226671"/>
                <a:gd name="connsiteX1" fmla="*/ 1765550 w 5509966"/>
                <a:gd name="connsiteY1" fmla="*/ 578599 h 1226671"/>
                <a:gd name="connsiteX2" fmla="*/ 3776789 w 5509966"/>
                <a:gd name="connsiteY2" fmla="*/ 611094 h 1226671"/>
                <a:gd name="connsiteX3" fmla="*/ 4771871 w 5509966"/>
                <a:gd name="connsiteY3" fmla="*/ 73212 h 1226671"/>
                <a:gd name="connsiteX4" fmla="*/ 4825660 w 5509966"/>
                <a:gd name="connsiteY4" fmla="*/ 1050365 h 1226671"/>
                <a:gd name="connsiteX5" fmla="*/ 666036 w 5509966"/>
                <a:gd name="connsiteY5" fmla="*/ 1131047 h 1226671"/>
                <a:gd name="connsiteX6" fmla="*/ 829446 w 5509966"/>
                <a:gd name="connsiteY6" fmla="*/ 1082655 h 1226671"/>
                <a:gd name="connsiteX0" fmla="*/ 829446 w 5509966"/>
                <a:gd name="connsiteY0" fmla="*/ 1082655 h 1226671"/>
                <a:gd name="connsiteX1" fmla="*/ 1765550 w 5509966"/>
                <a:gd name="connsiteY1" fmla="*/ 578599 h 1226671"/>
                <a:gd name="connsiteX2" fmla="*/ 3776789 w 5509966"/>
                <a:gd name="connsiteY2" fmla="*/ 611094 h 1226671"/>
                <a:gd name="connsiteX3" fmla="*/ 4771871 w 5509966"/>
                <a:gd name="connsiteY3" fmla="*/ 73212 h 1226671"/>
                <a:gd name="connsiteX4" fmla="*/ 4825660 w 5509966"/>
                <a:gd name="connsiteY4" fmla="*/ 1050365 h 1226671"/>
                <a:gd name="connsiteX5" fmla="*/ 666036 w 5509966"/>
                <a:gd name="connsiteY5" fmla="*/ 1131047 h 1226671"/>
                <a:gd name="connsiteX6" fmla="*/ 829446 w 5509966"/>
                <a:gd name="connsiteY6" fmla="*/ 1082655 h 1226671"/>
                <a:gd name="connsiteX0" fmla="*/ 183252 w 4608512"/>
                <a:gd name="connsiteY0" fmla="*/ 1082655 h 1230607"/>
                <a:gd name="connsiteX1" fmla="*/ 1119356 w 4608512"/>
                <a:gd name="connsiteY1" fmla="*/ 578599 h 1230607"/>
                <a:gd name="connsiteX2" fmla="*/ 3130595 w 4608512"/>
                <a:gd name="connsiteY2" fmla="*/ 611094 h 1230607"/>
                <a:gd name="connsiteX3" fmla="*/ 4125677 w 4608512"/>
                <a:gd name="connsiteY3" fmla="*/ 73212 h 1230607"/>
                <a:gd name="connsiteX4" fmla="*/ 4179466 w 4608512"/>
                <a:gd name="connsiteY4" fmla="*/ 1050365 h 1230607"/>
                <a:gd name="connsiteX5" fmla="*/ 1551403 w 4608512"/>
                <a:gd name="connsiteY5" fmla="*/ 1154663 h 1230607"/>
                <a:gd name="connsiteX6" fmla="*/ 183252 w 4608512"/>
                <a:gd name="connsiteY6" fmla="*/ 1082655 h 1230607"/>
                <a:gd name="connsiteX0" fmla="*/ 183252 w 4608512"/>
                <a:gd name="connsiteY0" fmla="*/ 1082655 h 1230607"/>
                <a:gd name="connsiteX1" fmla="*/ 1407387 w 4608512"/>
                <a:gd name="connsiteY1" fmla="*/ 578599 h 1230607"/>
                <a:gd name="connsiteX2" fmla="*/ 3130595 w 4608512"/>
                <a:gd name="connsiteY2" fmla="*/ 611094 h 1230607"/>
                <a:gd name="connsiteX3" fmla="*/ 4125677 w 4608512"/>
                <a:gd name="connsiteY3" fmla="*/ 73212 h 1230607"/>
                <a:gd name="connsiteX4" fmla="*/ 4179466 w 4608512"/>
                <a:gd name="connsiteY4" fmla="*/ 1050365 h 1230607"/>
                <a:gd name="connsiteX5" fmla="*/ 1551403 w 4608512"/>
                <a:gd name="connsiteY5" fmla="*/ 1154663 h 1230607"/>
                <a:gd name="connsiteX6" fmla="*/ 183252 w 4608512"/>
                <a:gd name="connsiteY6" fmla="*/ 1082655 h 1230607"/>
                <a:gd name="connsiteX0" fmla="*/ 183252 w 4608512"/>
                <a:gd name="connsiteY0" fmla="*/ 1088071 h 1236023"/>
                <a:gd name="connsiteX1" fmla="*/ 1407387 w 4608512"/>
                <a:gd name="connsiteY1" fmla="*/ 584015 h 1236023"/>
                <a:gd name="connsiteX2" fmla="*/ 3279595 w 4608512"/>
                <a:gd name="connsiteY2" fmla="*/ 584015 h 1236023"/>
                <a:gd name="connsiteX3" fmla="*/ 4125677 w 4608512"/>
                <a:gd name="connsiteY3" fmla="*/ 78628 h 1236023"/>
                <a:gd name="connsiteX4" fmla="*/ 4179466 w 4608512"/>
                <a:gd name="connsiteY4" fmla="*/ 1055781 h 1236023"/>
                <a:gd name="connsiteX5" fmla="*/ 1551403 w 4608512"/>
                <a:gd name="connsiteY5" fmla="*/ 1160079 h 1236023"/>
                <a:gd name="connsiteX6" fmla="*/ 183252 w 4608512"/>
                <a:gd name="connsiteY6" fmla="*/ 1088071 h 1236023"/>
                <a:gd name="connsiteX0" fmla="*/ 183252 w 4608512"/>
                <a:gd name="connsiteY0" fmla="*/ 1076069 h 1224021"/>
                <a:gd name="connsiteX1" fmla="*/ 1407387 w 4608512"/>
                <a:gd name="connsiteY1" fmla="*/ 572013 h 1224021"/>
                <a:gd name="connsiteX2" fmla="*/ 3135579 w 4608512"/>
                <a:gd name="connsiteY2" fmla="*/ 644021 h 1224021"/>
                <a:gd name="connsiteX3" fmla="*/ 4125677 w 4608512"/>
                <a:gd name="connsiteY3" fmla="*/ 66626 h 1224021"/>
                <a:gd name="connsiteX4" fmla="*/ 4179466 w 4608512"/>
                <a:gd name="connsiteY4" fmla="*/ 1043779 h 1224021"/>
                <a:gd name="connsiteX5" fmla="*/ 1551403 w 4608512"/>
                <a:gd name="connsiteY5" fmla="*/ 1148077 h 1224021"/>
                <a:gd name="connsiteX6" fmla="*/ 183252 w 4608512"/>
                <a:gd name="connsiteY6" fmla="*/ 1076069 h 1224021"/>
                <a:gd name="connsiteX0" fmla="*/ 183252 w 4608512"/>
                <a:gd name="connsiteY0" fmla="*/ 1076069 h 1224021"/>
                <a:gd name="connsiteX1" fmla="*/ 1407387 w 4608512"/>
                <a:gd name="connsiteY1" fmla="*/ 572013 h 1224021"/>
                <a:gd name="connsiteX2" fmla="*/ 2991563 w 4608512"/>
                <a:gd name="connsiteY2" fmla="*/ 644021 h 1224021"/>
                <a:gd name="connsiteX3" fmla="*/ 4125677 w 4608512"/>
                <a:gd name="connsiteY3" fmla="*/ 66626 h 1224021"/>
                <a:gd name="connsiteX4" fmla="*/ 4179466 w 4608512"/>
                <a:gd name="connsiteY4" fmla="*/ 1043779 h 1224021"/>
                <a:gd name="connsiteX5" fmla="*/ 1551403 w 4608512"/>
                <a:gd name="connsiteY5" fmla="*/ 1148077 h 1224021"/>
                <a:gd name="connsiteX6" fmla="*/ 183252 w 4608512"/>
                <a:gd name="connsiteY6" fmla="*/ 1076069 h 1224021"/>
                <a:gd name="connsiteX0" fmla="*/ 183252 w 4647518"/>
                <a:gd name="connsiteY0" fmla="*/ 1146746 h 1306477"/>
                <a:gd name="connsiteX1" fmla="*/ 1407387 w 4647518"/>
                <a:gd name="connsiteY1" fmla="*/ 642690 h 1306477"/>
                <a:gd name="connsiteX2" fmla="*/ 2991563 w 4647518"/>
                <a:gd name="connsiteY2" fmla="*/ 714698 h 1306477"/>
                <a:gd name="connsiteX3" fmla="*/ 4359715 w 4647518"/>
                <a:gd name="connsiteY3" fmla="*/ 66626 h 1306477"/>
                <a:gd name="connsiteX4" fmla="*/ 4179466 w 4647518"/>
                <a:gd name="connsiteY4" fmla="*/ 1114456 h 1306477"/>
                <a:gd name="connsiteX5" fmla="*/ 1551403 w 4647518"/>
                <a:gd name="connsiteY5" fmla="*/ 1218754 h 1306477"/>
                <a:gd name="connsiteX6" fmla="*/ 183252 w 4647518"/>
                <a:gd name="connsiteY6" fmla="*/ 1146746 h 1306477"/>
                <a:gd name="connsiteX0" fmla="*/ 183252 w 4683522"/>
                <a:gd name="connsiteY0" fmla="*/ 1152128 h 1275855"/>
                <a:gd name="connsiteX1" fmla="*/ 1407387 w 4683522"/>
                <a:gd name="connsiteY1" fmla="*/ 648072 h 1275855"/>
                <a:gd name="connsiteX2" fmla="*/ 2991563 w 4683522"/>
                <a:gd name="connsiteY2" fmla="*/ 720080 h 1275855"/>
                <a:gd name="connsiteX3" fmla="*/ 4359715 w 4683522"/>
                <a:gd name="connsiteY3" fmla="*/ 72008 h 1275855"/>
                <a:gd name="connsiteX4" fmla="*/ 4575739 w 4683522"/>
                <a:gd name="connsiteY4" fmla="*/ 288032 h 1275855"/>
                <a:gd name="connsiteX5" fmla="*/ 4179466 w 4683522"/>
                <a:gd name="connsiteY5" fmla="*/ 1119838 h 1275855"/>
                <a:gd name="connsiteX6" fmla="*/ 1551403 w 4683522"/>
                <a:gd name="connsiteY6" fmla="*/ 1224136 h 1275855"/>
                <a:gd name="connsiteX7" fmla="*/ 183252 w 4683522"/>
                <a:gd name="connsiteY7" fmla="*/ 1152128 h 1275855"/>
                <a:gd name="connsiteX0" fmla="*/ 183252 w 4683522"/>
                <a:gd name="connsiteY0" fmla="*/ 1152128 h 1275855"/>
                <a:gd name="connsiteX1" fmla="*/ 1335379 w 4683522"/>
                <a:gd name="connsiteY1" fmla="*/ 720080 h 1275855"/>
                <a:gd name="connsiteX2" fmla="*/ 2991563 w 4683522"/>
                <a:gd name="connsiteY2" fmla="*/ 720080 h 1275855"/>
                <a:gd name="connsiteX3" fmla="*/ 4359715 w 4683522"/>
                <a:gd name="connsiteY3" fmla="*/ 72008 h 1275855"/>
                <a:gd name="connsiteX4" fmla="*/ 4575739 w 4683522"/>
                <a:gd name="connsiteY4" fmla="*/ 288032 h 1275855"/>
                <a:gd name="connsiteX5" fmla="*/ 4179466 w 4683522"/>
                <a:gd name="connsiteY5" fmla="*/ 1119838 h 1275855"/>
                <a:gd name="connsiteX6" fmla="*/ 1551403 w 4683522"/>
                <a:gd name="connsiteY6" fmla="*/ 1224136 h 1275855"/>
                <a:gd name="connsiteX7" fmla="*/ 183252 w 4683522"/>
                <a:gd name="connsiteY7" fmla="*/ 1152128 h 1275855"/>
                <a:gd name="connsiteX0" fmla="*/ 24451 w 4433445"/>
                <a:gd name="connsiteY0" fmla="*/ 1102107 h 1180013"/>
                <a:gd name="connsiteX1" fmla="*/ 778308 w 4433445"/>
                <a:gd name="connsiteY1" fmla="*/ 723547 h 1180013"/>
                <a:gd name="connsiteX2" fmla="*/ 2832762 w 4433445"/>
                <a:gd name="connsiteY2" fmla="*/ 670059 h 1180013"/>
                <a:gd name="connsiteX3" fmla="*/ 4200914 w 4433445"/>
                <a:gd name="connsiteY3" fmla="*/ 21987 h 1180013"/>
                <a:gd name="connsiteX4" fmla="*/ 4416938 w 4433445"/>
                <a:gd name="connsiteY4" fmla="*/ 238011 h 1180013"/>
                <a:gd name="connsiteX5" fmla="*/ 4020665 w 4433445"/>
                <a:gd name="connsiteY5" fmla="*/ 1069817 h 1180013"/>
                <a:gd name="connsiteX6" fmla="*/ 1392602 w 4433445"/>
                <a:gd name="connsiteY6" fmla="*/ 1174115 h 1180013"/>
                <a:gd name="connsiteX7" fmla="*/ 24451 w 4433445"/>
                <a:gd name="connsiteY7" fmla="*/ 1102107 h 1180013"/>
                <a:gd name="connsiteX0" fmla="*/ 24451 w 4433444"/>
                <a:gd name="connsiteY0" fmla="*/ 1102107 h 1180013"/>
                <a:gd name="connsiteX1" fmla="*/ 778308 w 4433444"/>
                <a:gd name="connsiteY1" fmla="*/ 723547 h 1180013"/>
                <a:gd name="connsiteX2" fmla="*/ 2832762 w 4433444"/>
                <a:gd name="connsiteY2" fmla="*/ 670059 h 1180013"/>
                <a:gd name="connsiteX3" fmla="*/ 4200914 w 4433444"/>
                <a:gd name="connsiteY3" fmla="*/ 21987 h 1180013"/>
                <a:gd name="connsiteX4" fmla="*/ 4416938 w 4433444"/>
                <a:gd name="connsiteY4" fmla="*/ 238011 h 1180013"/>
                <a:gd name="connsiteX5" fmla="*/ 4020665 w 4433444"/>
                <a:gd name="connsiteY5" fmla="*/ 1069817 h 1180013"/>
                <a:gd name="connsiteX6" fmla="*/ 1392602 w 4433444"/>
                <a:gd name="connsiteY6" fmla="*/ 1174115 h 1180013"/>
                <a:gd name="connsiteX7" fmla="*/ 24451 w 4433444"/>
                <a:gd name="connsiteY7" fmla="*/ 1102107 h 1180013"/>
                <a:gd name="connsiteX0" fmla="*/ 30407 w 4192044"/>
                <a:gd name="connsiteY0" fmla="*/ 1198461 h 1237935"/>
                <a:gd name="connsiteX1" fmla="*/ 536908 w 4192044"/>
                <a:gd name="connsiteY1" fmla="*/ 723547 h 1237935"/>
                <a:gd name="connsiteX2" fmla="*/ 2591362 w 4192044"/>
                <a:gd name="connsiteY2" fmla="*/ 670059 h 1237935"/>
                <a:gd name="connsiteX3" fmla="*/ 3959514 w 4192044"/>
                <a:gd name="connsiteY3" fmla="*/ 21987 h 1237935"/>
                <a:gd name="connsiteX4" fmla="*/ 4175538 w 4192044"/>
                <a:gd name="connsiteY4" fmla="*/ 238011 h 1237935"/>
                <a:gd name="connsiteX5" fmla="*/ 3779265 w 4192044"/>
                <a:gd name="connsiteY5" fmla="*/ 1069817 h 1237935"/>
                <a:gd name="connsiteX6" fmla="*/ 1151202 w 4192044"/>
                <a:gd name="connsiteY6" fmla="*/ 1174115 h 1237935"/>
                <a:gd name="connsiteX7" fmla="*/ 30407 w 4192044"/>
                <a:gd name="connsiteY7" fmla="*/ 1198461 h 1237935"/>
                <a:gd name="connsiteX0" fmla="*/ 30407 w 4192044"/>
                <a:gd name="connsiteY0" fmla="*/ 1198461 h 1237935"/>
                <a:gd name="connsiteX1" fmla="*/ 612055 w 4192044"/>
                <a:gd name="connsiteY1" fmla="*/ 723267 h 1237935"/>
                <a:gd name="connsiteX2" fmla="*/ 2591362 w 4192044"/>
                <a:gd name="connsiteY2" fmla="*/ 670059 h 1237935"/>
                <a:gd name="connsiteX3" fmla="*/ 3959514 w 4192044"/>
                <a:gd name="connsiteY3" fmla="*/ 21987 h 1237935"/>
                <a:gd name="connsiteX4" fmla="*/ 4175538 w 4192044"/>
                <a:gd name="connsiteY4" fmla="*/ 238011 h 1237935"/>
                <a:gd name="connsiteX5" fmla="*/ 3779265 w 4192044"/>
                <a:gd name="connsiteY5" fmla="*/ 1069817 h 1237935"/>
                <a:gd name="connsiteX6" fmla="*/ 1151202 w 4192044"/>
                <a:gd name="connsiteY6" fmla="*/ 1174115 h 1237935"/>
                <a:gd name="connsiteX7" fmla="*/ 30407 w 4192044"/>
                <a:gd name="connsiteY7" fmla="*/ 1198461 h 1237935"/>
                <a:gd name="connsiteX0" fmla="*/ 30407 w 4192044"/>
                <a:gd name="connsiteY0" fmla="*/ 1198461 h 1237935"/>
                <a:gd name="connsiteX1" fmla="*/ 612055 w 4192044"/>
                <a:gd name="connsiteY1" fmla="*/ 723267 h 1237935"/>
                <a:gd name="connsiteX2" fmla="*/ 2591362 w 4192044"/>
                <a:gd name="connsiteY2" fmla="*/ 670059 h 1237935"/>
                <a:gd name="connsiteX3" fmla="*/ 3959514 w 4192044"/>
                <a:gd name="connsiteY3" fmla="*/ 21987 h 1237935"/>
                <a:gd name="connsiteX4" fmla="*/ 4175538 w 4192044"/>
                <a:gd name="connsiteY4" fmla="*/ 238011 h 1237935"/>
                <a:gd name="connsiteX5" fmla="*/ 3779265 w 4192044"/>
                <a:gd name="connsiteY5" fmla="*/ 1069817 h 1237935"/>
                <a:gd name="connsiteX6" fmla="*/ 1151202 w 4192044"/>
                <a:gd name="connsiteY6" fmla="*/ 1174115 h 1237935"/>
                <a:gd name="connsiteX7" fmla="*/ 30407 w 4192044"/>
                <a:gd name="connsiteY7" fmla="*/ 1198461 h 1237935"/>
                <a:gd name="connsiteX0" fmla="*/ 30407 w 4192044"/>
                <a:gd name="connsiteY0" fmla="*/ 1198461 h 1237935"/>
                <a:gd name="connsiteX1" fmla="*/ 656338 w 4192044"/>
                <a:gd name="connsiteY1" fmla="*/ 703944 h 1237935"/>
                <a:gd name="connsiteX2" fmla="*/ 2591362 w 4192044"/>
                <a:gd name="connsiteY2" fmla="*/ 670059 h 1237935"/>
                <a:gd name="connsiteX3" fmla="*/ 3959514 w 4192044"/>
                <a:gd name="connsiteY3" fmla="*/ 21987 h 1237935"/>
                <a:gd name="connsiteX4" fmla="*/ 4175538 w 4192044"/>
                <a:gd name="connsiteY4" fmla="*/ 238011 h 1237935"/>
                <a:gd name="connsiteX5" fmla="*/ 3779265 w 4192044"/>
                <a:gd name="connsiteY5" fmla="*/ 1069817 h 1237935"/>
                <a:gd name="connsiteX6" fmla="*/ 1151202 w 4192044"/>
                <a:gd name="connsiteY6" fmla="*/ 1174115 h 1237935"/>
                <a:gd name="connsiteX7" fmla="*/ 30407 w 4192044"/>
                <a:gd name="connsiteY7" fmla="*/ 1198461 h 123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2044" h="1237935">
                  <a:moveTo>
                    <a:pt x="30407" y="1198461"/>
                  </a:moveTo>
                  <a:cubicBezTo>
                    <a:pt x="306754" y="1079492"/>
                    <a:pt x="242162" y="817087"/>
                    <a:pt x="656338" y="703944"/>
                  </a:cubicBezTo>
                  <a:cubicBezTo>
                    <a:pt x="1070514" y="590801"/>
                    <a:pt x="2040833" y="783718"/>
                    <a:pt x="2591362" y="670059"/>
                  </a:cubicBezTo>
                  <a:cubicBezTo>
                    <a:pt x="3141891" y="556400"/>
                    <a:pt x="3695485" y="93995"/>
                    <a:pt x="3959514" y="21987"/>
                  </a:cubicBezTo>
                  <a:cubicBezTo>
                    <a:pt x="4223543" y="-50021"/>
                    <a:pt x="4205579" y="63373"/>
                    <a:pt x="4175538" y="238011"/>
                  </a:cubicBezTo>
                  <a:cubicBezTo>
                    <a:pt x="4145497" y="412649"/>
                    <a:pt x="4283321" y="913800"/>
                    <a:pt x="3779265" y="1069817"/>
                  </a:cubicBezTo>
                  <a:cubicBezTo>
                    <a:pt x="3275209" y="1225834"/>
                    <a:pt x="1776012" y="1152674"/>
                    <a:pt x="1151202" y="1174115"/>
                  </a:cubicBezTo>
                  <a:cubicBezTo>
                    <a:pt x="526392" y="1195556"/>
                    <a:pt x="-152845" y="1290536"/>
                    <a:pt x="30407" y="11984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92000">
                  <a:srgbClr val="FF000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Группа 188"/>
          <p:cNvGrpSpPr>
            <a:grpSpLocks/>
          </p:cNvGrpSpPr>
          <p:nvPr/>
        </p:nvGrpSpPr>
        <p:grpSpPr bwMode="auto">
          <a:xfrm>
            <a:off x="251533" y="6261333"/>
            <a:ext cx="2175107" cy="404185"/>
            <a:chOff x="251520" y="6265133"/>
            <a:chExt cx="2174993" cy="404227"/>
          </a:xfrm>
        </p:grpSpPr>
        <p:sp>
          <p:nvSpPr>
            <p:cNvPr id="11" name="TextBox 78"/>
            <p:cNvSpPr txBox="1">
              <a:spLocks noChangeArrowheads="1"/>
            </p:cNvSpPr>
            <p:nvPr/>
          </p:nvSpPr>
          <p:spPr bwMode="auto">
            <a:xfrm>
              <a:off x="698321" y="6313358"/>
              <a:ext cx="17281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000" b="1" dirty="0">
                  <a:solidFill>
                    <a:prstClr val="black"/>
                  </a:solidFill>
                  <a:latin typeface="Malgun Gothic"/>
                  <a:ea typeface="Malgun Gothic"/>
                  <a:cs typeface="Malgun Gothic"/>
                </a:rPr>
                <a:t>ПЕНСИОННЫЙ ФОНД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prstClr val="black"/>
                  </a:solidFill>
                  <a:latin typeface="Malgun Gothic"/>
                  <a:ea typeface="Malgun Gothic"/>
                  <a:cs typeface="Malgun Gothic"/>
                </a:rPr>
                <a:t>РОССИЙСКОЙ ФЕДЕРАЦИИ</a:t>
              </a:r>
            </a:p>
          </p:txBody>
        </p:sp>
        <p:pic>
          <p:nvPicPr>
            <p:cNvPr id="12" name="Изображение 1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0" y="6265133"/>
              <a:ext cx="388849" cy="404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790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76D8-B3D6-4A5C-981C-C22CBBCB9B1E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2B4E-4FCC-49DC-8D35-DF86FD93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cs typeface="Arial" charset="0"/>
              </a:endParaRPr>
            </a:p>
          </p:txBody>
        </p:sp>
        <p:grpSp>
          <p:nvGrpSpPr>
            <p:cNvPr id="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1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 b="1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2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661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920F-3D01-48F1-B5BC-81060ACF7C7D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B7A0-7592-4D20-BDD2-5FF1C7A94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cs typeface="Arial" charset="0"/>
              </a:endParaRPr>
            </a:p>
          </p:txBody>
        </p:sp>
        <p:grpSp>
          <p:nvGrpSpPr>
            <p:cNvPr id="10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2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 b="1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3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679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AB6E-FAB3-4316-A879-8A32CBDB64C0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2B8F-83DE-4844-A858-B66CA586E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11" name="Прямоугольник 10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cs typeface="Arial" charset="0"/>
              </a:endParaRPr>
            </a:p>
          </p:txBody>
        </p:sp>
        <p:grpSp>
          <p:nvGrpSpPr>
            <p:cNvPr id="12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6" name="Полилиния 15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4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 b="1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5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Прямоугольник 18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3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25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6FB2-64EB-462B-B769-06A2E12EF6BA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1E69-8086-4700-9A13-4E45D19EB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cs typeface="Arial" charset="0"/>
              </a:endParaRPr>
            </a:p>
          </p:txBody>
        </p:sp>
        <p:grpSp>
          <p:nvGrpSpPr>
            <p:cNvPr id="8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0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 b="1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1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752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AB91-4E15-41E9-A7B3-EDC04A5D3A4F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20A8-475A-4DE5-806F-A5C60E7CC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6" name="Прямоугольник 5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cs typeface="Arial" charset="0"/>
              </a:endParaRPr>
            </a:p>
          </p:txBody>
        </p:sp>
        <p:grpSp>
          <p:nvGrpSpPr>
            <p:cNvPr id="7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1" name="Полилиния 10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9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 b="1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0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Прямоугольник 13"/>
          <p:cNvSpPr>
            <a:spLocks noChangeArrowheads="1"/>
          </p:cNvSpPr>
          <p:nvPr userDrawn="1"/>
        </p:nvSpPr>
        <p:spPr bwMode="auto">
          <a:xfrm>
            <a:off x="0" y="9525"/>
            <a:ext cx="9144000" cy="98107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5B3D7">
                  <a:lumMod val="34000"/>
                  <a:lumOff val="66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9782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818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A6C5-A929-4D3C-B540-B2B7851EA853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D8E5-BE40-43C4-A606-7FCDBFA24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cs typeface="Arial" charset="0"/>
              </a:endParaRPr>
            </a:p>
          </p:txBody>
        </p:sp>
        <p:grpSp>
          <p:nvGrpSpPr>
            <p:cNvPr id="10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2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 b="1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3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56353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32FE-DAE1-4E63-A0C1-B1614538C615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8B47-4D7F-404E-A42F-4F8042C46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cs typeface="Arial" charset="0"/>
              </a:endParaRPr>
            </a:p>
          </p:txBody>
        </p:sp>
        <p:grpSp>
          <p:nvGrpSpPr>
            <p:cNvPr id="10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2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 b="1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3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333992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B5DE-0263-4254-8043-6A7150B46EB9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0EB2-9F3E-4E98-A4F5-13690C240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cs typeface="Arial" charset="0"/>
              </a:endParaRPr>
            </a:p>
          </p:txBody>
        </p:sp>
        <p:grpSp>
          <p:nvGrpSpPr>
            <p:cNvPr id="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1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 b="1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2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07127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7A72-82E3-45F4-A2B0-5BF2A7018BC9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93EA-DEE4-4B9C-BF5C-7C243C068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185"/>
          <p:cNvGrpSpPr>
            <a:grpSpLocks/>
          </p:cNvGrpSpPr>
          <p:nvPr userDrawn="1"/>
        </p:nvGrpSpPr>
        <p:grpSpPr bwMode="auto">
          <a:xfrm>
            <a:off x="0" y="5022850"/>
            <a:ext cx="9990138" cy="2347913"/>
            <a:chOff x="0" y="5013820"/>
            <a:chExt cx="9989613" cy="2348157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0" y="5877510"/>
              <a:ext cx="9143519" cy="98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5B3D7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  <a:cs typeface="Arial" charset="0"/>
              </a:endParaRPr>
            </a:p>
          </p:txBody>
        </p:sp>
        <p:grpSp>
          <p:nvGrpSpPr>
            <p:cNvPr id="9" name="Группа 187"/>
            <p:cNvGrpSpPr>
              <a:grpSpLocks/>
            </p:cNvGrpSpPr>
            <p:nvPr/>
          </p:nvGrpSpPr>
          <p:grpSpPr bwMode="auto">
            <a:xfrm rot="-270325">
              <a:off x="6228025" y="5013820"/>
              <a:ext cx="3761588" cy="2348157"/>
              <a:chOff x="5940678" y="5240889"/>
              <a:chExt cx="4193110" cy="1970152"/>
            </a:xfrm>
          </p:grpSpPr>
          <p:sp>
            <p:nvSpPr>
              <p:cNvPr id="13" name="Полилиния 12"/>
              <p:cNvSpPr/>
              <p:nvPr/>
            </p:nvSpPr>
            <p:spPr>
              <a:xfrm>
                <a:off x="6292949" y="5235325"/>
                <a:ext cx="3452336" cy="1659776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20744 w 3331845"/>
                  <a:gd name="connsiteY0" fmla="*/ 1336374 h 1453191"/>
                  <a:gd name="connsiteX1" fmla="*/ 860424 w 3331845"/>
                  <a:gd name="connsiteY1" fmla="*/ 812333 h 1453191"/>
                  <a:gd name="connsiteX2" fmla="*/ 2303454 w 3331845"/>
                  <a:gd name="connsiteY2" fmla="*/ 704699 h 1453191"/>
                  <a:gd name="connsiteX3" fmla="*/ 3020664 w 3331845"/>
                  <a:gd name="connsiteY3" fmla="*/ 380285 h 1453191"/>
                  <a:gd name="connsiteX4" fmla="*/ 3308696 w 3331845"/>
                  <a:gd name="connsiteY4" fmla="*/ 20245 h 1453191"/>
                  <a:gd name="connsiteX5" fmla="*/ 3200175 w 3331845"/>
                  <a:gd name="connsiteY5" fmla="*/ 1028356 h 1453191"/>
                  <a:gd name="connsiteX6" fmla="*/ 2300583 w 3331845"/>
                  <a:gd name="connsiteY6" fmla="*/ 1172372 h 1453191"/>
                  <a:gd name="connsiteX7" fmla="*/ 644400 w 3331845"/>
                  <a:gd name="connsiteY7" fmla="*/ 1244381 h 1453191"/>
                  <a:gd name="connsiteX8" fmla="*/ 20744 w 3331845"/>
                  <a:gd name="connsiteY8" fmla="*/ 1336374 h 1453191"/>
                  <a:gd name="connsiteX0" fmla="*/ 18263 w 3404662"/>
                  <a:gd name="connsiteY0" fmla="*/ 1551399 h 1640205"/>
                  <a:gd name="connsiteX1" fmla="*/ 933241 w 3404662"/>
                  <a:gd name="connsiteY1" fmla="*/ 812333 h 1640205"/>
                  <a:gd name="connsiteX2" fmla="*/ 2376271 w 3404662"/>
                  <a:gd name="connsiteY2" fmla="*/ 704699 h 1640205"/>
                  <a:gd name="connsiteX3" fmla="*/ 3093481 w 3404662"/>
                  <a:gd name="connsiteY3" fmla="*/ 380285 h 1640205"/>
                  <a:gd name="connsiteX4" fmla="*/ 3381513 w 3404662"/>
                  <a:gd name="connsiteY4" fmla="*/ 20245 h 1640205"/>
                  <a:gd name="connsiteX5" fmla="*/ 3272992 w 3404662"/>
                  <a:gd name="connsiteY5" fmla="*/ 1028356 h 1640205"/>
                  <a:gd name="connsiteX6" fmla="*/ 2373400 w 3404662"/>
                  <a:gd name="connsiteY6" fmla="*/ 1172372 h 1640205"/>
                  <a:gd name="connsiteX7" fmla="*/ 717217 w 3404662"/>
                  <a:gd name="connsiteY7" fmla="*/ 1244381 h 1640205"/>
                  <a:gd name="connsiteX8" fmla="*/ 18263 w 3404662"/>
                  <a:gd name="connsiteY8" fmla="*/ 1551399 h 1640205"/>
                  <a:gd name="connsiteX0" fmla="*/ 17 w 3386416"/>
                  <a:gd name="connsiteY0" fmla="*/ 1551399 h 1591545"/>
                  <a:gd name="connsiteX1" fmla="*/ 914995 w 3386416"/>
                  <a:gd name="connsiteY1" fmla="*/ 812333 h 1591545"/>
                  <a:gd name="connsiteX2" fmla="*/ 2358025 w 3386416"/>
                  <a:gd name="connsiteY2" fmla="*/ 704699 h 1591545"/>
                  <a:gd name="connsiteX3" fmla="*/ 3075235 w 3386416"/>
                  <a:gd name="connsiteY3" fmla="*/ 380285 h 1591545"/>
                  <a:gd name="connsiteX4" fmla="*/ 3363267 w 3386416"/>
                  <a:gd name="connsiteY4" fmla="*/ 20245 h 1591545"/>
                  <a:gd name="connsiteX5" fmla="*/ 3254746 w 3386416"/>
                  <a:gd name="connsiteY5" fmla="*/ 1028356 h 1591545"/>
                  <a:gd name="connsiteX6" fmla="*/ 2355154 w 3386416"/>
                  <a:gd name="connsiteY6" fmla="*/ 1172372 h 1591545"/>
                  <a:gd name="connsiteX7" fmla="*/ 935552 w 3386416"/>
                  <a:gd name="connsiteY7" fmla="*/ 1459414 h 1591545"/>
                  <a:gd name="connsiteX8" fmla="*/ 17 w 3386416"/>
                  <a:gd name="connsiteY8" fmla="*/ 1551399 h 1591545"/>
                  <a:gd name="connsiteX0" fmla="*/ 604 w 3387003"/>
                  <a:gd name="connsiteY0" fmla="*/ 1551399 h 1588469"/>
                  <a:gd name="connsiteX1" fmla="*/ 1066092 w 3387003"/>
                  <a:gd name="connsiteY1" fmla="*/ 855293 h 1588469"/>
                  <a:gd name="connsiteX2" fmla="*/ 2358612 w 3387003"/>
                  <a:gd name="connsiteY2" fmla="*/ 704699 h 1588469"/>
                  <a:gd name="connsiteX3" fmla="*/ 3075822 w 3387003"/>
                  <a:gd name="connsiteY3" fmla="*/ 380285 h 1588469"/>
                  <a:gd name="connsiteX4" fmla="*/ 3363854 w 3387003"/>
                  <a:gd name="connsiteY4" fmla="*/ 20245 h 1588469"/>
                  <a:gd name="connsiteX5" fmla="*/ 3255333 w 3387003"/>
                  <a:gd name="connsiteY5" fmla="*/ 1028356 h 1588469"/>
                  <a:gd name="connsiteX6" fmla="*/ 2355741 w 3387003"/>
                  <a:gd name="connsiteY6" fmla="*/ 1172372 h 1588469"/>
                  <a:gd name="connsiteX7" fmla="*/ 936139 w 3387003"/>
                  <a:gd name="connsiteY7" fmla="*/ 1459414 h 1588469"/>
                  <a:gd name="connsiteX8" fmla="*/ 604 w 3387003"/>
                  <a:gd name="connsiteY8" fmla="*/ 1551399 h 1588469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2363939 w 3392330"/>
                  <a:gd name="connsiteY3" fmla="*/ 704699 h 1579074"/>
                  <a:gd name="connsiteX4" fmla="*/ 3081149 w 3392330"/>
                  <a:gd name="connsiteY4" fmla="*/ 380285 h 1579074"/>
                  <a:gd name="connsiteX5" fmla="*/ 3369181 w 3392330"/>
                  <a:gd name="connsiteY5" fmla="*/ 20245 h 1579074"/>
                  <a:gd name="connsiteX6" fmla="*/ 3260660 w 3392330"/>
                  <a:gd name="connsiteY6" fmla="*/ 1028356 h 1579074"/>
                  <a:gd name="connsiteX7" fmla="*/ 2361068 w 3392330"/>
                  <a:gd name="connsiteY7" fmla="*/ 1172372 h 1579074"/>
                  <a:gd name="connsiteX8" fmla="*/ 941466 w 3392330"/>
                  <a:gd name="connsiteY8" fmla="*/ 1459414 h 1579074"/>
                  <a:gd name="connsiteX9" fmla="*/ 5931 w 3392330"/>
                  <a:gd name="connsiteY9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449279 w 3392330"/>
                  <a:gd name="connsiteY3" fmla="*/ 89092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071419 w 3392330"/>
                  <a:gd name="connsiteY2" fmla="*/ 855293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739577 w 3392330"/>
                  <a:gd name="connsiteY3" fmla="*/ 880096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399 h 1579074"/>
                  <a:gd name="connsiteX1" fmla="*/ 567232 w 3392330"/>
                  <a:gd name="connsiteY1" fmla="*/ 987737 h 1579074"/>
                  <a:gd name="connsiteX2" fmla="*/ 1221915 w 3392330"/>
                  <a:gd name="connsiteY2" fmla="*/ 865980 h 1579074"/>
                  <a:gd name="connsiteX3" fmla="*/ 1846986 w 3392330"/>
                  <a:gd name="connsiteY3" fmla="*/ 880024 h 1579074"/>
                  <a:gd name="connsiteX4" fmla="*/ 2363939 w 3392330"/>
                  <a:gd name="connsiteY4" fmla="*/ 704699 h 1579074"/>
                  <a:gd name="connsiteX5" fmla="*/ 3081149 w 3392330"/>
                  <a:gd name="connsiteY5" fmla="*/ 380285 h 1579074"/>
                  <a:gd name="connsiteX6" fmla="*/ 3369181 w 3392330"/>
                  <a:gd name="connsiteY6" fmla="*/ 20245 h 1579074"/>
                  <a:gd name="connsiteX7" fmla="*/ 3260660 w 3392330"/>
                  <a:gd name="connsiteY7" fmla="*/ 1028356 h 1579074"/>
                  <a:gd name="connsiteX8" fmla="*/ 2361068 w 3392330"/>
                  <a:gd name="connsiteY8" fmla="*/ 1172372 h 1579074"/>
                  <a:gd name="connsiteX9" fmla="*/ 941466 w 3392330"/>
                  <a:gd name="connsiteY9" fmla="*/ 1459414 h 1579074"/>
                  <a:gd name="connsiteX10" fmla="*/ 5931 w 3392330"/>
                  <a:gd name="connsiteY10" fmla="*/ 1551399 h 1579074"/>
                  <a:gd name="connsiteX0" fmla="*/ 5931 w 3392330"/>
                  <a:gd name="connsiteY0" fmla="*/ 1551636 h 1579311"/>
                  <a:gd name="connsiteX1" fmla="*/ 567232 w 3392330"/>
                  <a:gd name="connsiteY1" fmla="*/ 987974 h 1579311"/>
                  <a:gd name="connsiteX2" fmla="*/ 1221915 w 3392330"/>
                  <a:gd name="connsiteY2" fmla="*/ 866217 h 1579311"/>
                  <a:gd name="connsiteX3" fmla="*/ 1846986 w 3392330"/>
                  <a:gd name="connsiteY3" fmla="*/ 880261 h 1579311"/>
                  <a:gd name="connsiteX4" fmla="*/ 2471290 w 3392330"/>
                  <a:gd name="connsiteY4" fmla="*/ 737148 h 1579311"/>
                  <a:gd name="connsiteX5" fmla="*/ 3081149 w 3392330"/>
                  <a:gd name="connsiteY5" fmla="*/ 380522 h 1579311"/>
                  <a:gd name="connsiteX6" fmla="*/ 3369181 w 3392330"/>
                  <a:gd name="connsiteY6" fmla="*/ 20482 h 1579311"/>
                  <a:gd name="connsiteX7" fmla="*/ 3260660 w 3392330"/>
                  <a:gd name="connsiteY7" fmla="*/ 1028593 h 1579311"/>
                  <a:gd name="connsiteX8" fmla="*/ 2361068 w 3392330"/>
                  <a:gd name="connsiteY8" fmla="*/ 1172609 h 1579311"/>
                  <a:gd name="connsiteX9" fmla="*/ 941466 w 3392330"/>
                  <a:gd name="connsiteY9" fmla="*/ 1459651 h 1579311"/>
                  <a:gd name="connsiteX10" fmla="*/ 5931 w 3392330"/>
                  <a:gd name="connsiteY10" fmla="*/ 1551636 h 1579311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4864 w 3391263"/>
                  <a:gd name="connsiteY0" fmla="*/ 1551636 h 1579094"/>
                  <a:gd name="connsiteX1" fmla="*/ 594686 w 3391263"/>
                  <a:gd name="connsiteY1" fmla="*/ 991067 h 1579094"/>
                  <a:gd name="connsiteX2" fmla="*/ 1220848 w 3391263"/>
                  <a:gd name="connsiteY2" fmla="*/ 866217 h 1579094"/>
                  <a:gd name="connsiteX3" fmla="*/ 1845919 w 3391263"/>
                  <a:gd name="connsiteY3" fmla="*/ 880261 h 1579094"/>
                  <a:gd name="connsiteX4" fmla="*/ 2470223 w 3391263"/>
                  <a:gd name="connsiteY4" fmla="*/ 737148 h 1579094"/>
                  <a:gd name="connsiteX5" fmla="*/ 3080082 w 3391263"/>
                  <a:gd name="connsiteY5" fmla="*/ 380522 h 1579094"/>
                  <a:gd name="connsiteX6" fmla="*/ 3368114 w 3391263"/>
                  <a:gd name="connsiteY6" fmla="*/ 20482 h 1579094"/>
                  <a:gd name="connsiteX7" fmla="*/ 3259593 w 3391263"/>
                  <a:gd name="connsiteY7" fmla="*/ 1028593 h 1579094"/>
                  <a:gd name="connsiteX8" fmla="*/ 2360001 w 3391263"/>
                  <a:gd name="connsiteY8" fmla="*/ 1172609 h 1579094"/>
                  <a:gd name="connsiteX9" fmla="*/ 940399 w 3391263"/>
                  <a:gd name="connsiteY9" fmla="*/ 1459651 h 1579094"/>
                  <a:gd name="connsiteX10" fmla="*/ 4864 w 3391263"/>
                  <a:gd name="connsiteY10" fmla="*/ 1551636 h 1579094"/>
                  <a:gd name="connsiteX0" fmla="*/ 5527 w 3391926"/>
                  <a:gd name="connsiteY0" fmla="*/ 1551636 h 1579094"/>
                  <a:gd name="connsiteX1" fmla="*/ 595349 w 3391926"/>
                  <a:gd name="connsiteY1" fmla="*/ 991067 h 1579094"/>
                  <a:gd name="connsiteX2" fmla="*/ 1221511 w 3391926"/>
                  <a:gd name="connsiteY2" fmla="*/ 866217 h 1579094"/>
                  <a:gd name="connsiteX3" fmla="*/ 1846582 w 3391926"/>
                  <a:gd name="connsiteY3" fmla="*/ 880261 h 1579094"/>
                  <a:gd name="connsiteX4" fmla="*/ 2470886 w 3391926"/>
                  <a:gd name="connsiteY4" fmla="*/ 737148 h 1579094"/>
                  <a:gd name="connsiteX5" fmla="*/ 3080745 w 3391926"/>
                  <a:gd name="connsiteY5" fmla="*/ 380522 h 1579094"/>
                  <a:gd name="connsiteX6" fmla="*/ 3368777 w 3391926"/>
                  <a:gd name="connsiteY6" fmla="*/ 20482 h 1579094"/>
                  <a:gd name="connsiteX7" fmla="*/ 3260256 w 3391926"/>
                  <a:gd name="connsiteY7" fmla="*/ 1028593 h 1579094"/>
                  <a:gd name="connsiteX8" fmla="*/ 2360664 w 3391926"/>
                  <a:gd name="connsiteY8" fmla="*/ 1172609 h 1579094"/>
                  <a:gd name="connsiteX9" fmla="*/ 941062 w 3391926"/>
                  <a:gd name="connsiteY9" fmla="*/ 1459651 h 1579094"/>
                  <a:gd name="connsiteX10" fmla="*/ 5527 w 3391926"/>
                  <a:gd name="connsiteY10" fmla="*/ 1551636 h 1579094"/>
                  <a:gd name="connsiteX0" fmla="*/ 4912 w 3448456"/>
                  <a:gd name="connsiteY0" fmla="*/ 1646750 h 1665495"/>
                  <a:gd name="connsiteX1" fmla="*/ 651879 w 3448456"/>
                  <a:gd name="connsiteY1" fmla="*/ 991067 h 1665495"/>
                  <a:gd name="connsiteX2" fmla="*/ 1278041 w 3448456"/>
                  <a:gd name="connsiteY2" fmla="*/ 866217 h 1665495"/>
                  <a:gd name="connsiteX3" fmla="*/ 1903112 w 3448456"/>
                  <a:gd name="connsiteY3" fmla="*/ 880261 h 1665495"/>
                  <a:gd name="connsiteX4" fmla="*/ 2527416 w 3448456"/>
                  <a:gd name="connsiteY4" fmla="*/ 737148 h 1665495"/>
                  <a:gd name="connsiteX5" fmla="*/ 3137275 w 3448456"/>
                  <a:gd name="connsiteY5" fmla="*/ 380522 h 1665495"/>
                  <a:gd name="connsiteX6" fmla="*/ 3425307 w 3448456"/>
                  <a:gd name="connsiteY6" fmla="*/ 20482 h 1665495"/>
                  <a:gd name="connsiteX7" fmla="*/ 3316786 w 3448456"/>
                  <a:gd name="connsiteY7" fmla="*/ 1028593 h 1665495"/>
                  <a:gd name="connsiteX8" fmla="*/ 2417194 w 3448456"/>
                  <a:gd name="connsiteY8" fmla="*/ 1172609 h 1665495"/>
                  <a:gd name="connsiteX9" fmla="*/ 997592 w 3448456"/>
                  <a:gd name="connsiteY9" fmla="*/ 1459651 h 1665495"/>
                  <a:gd name="connsiteX10" fmla="*/ 4912 w 3448456"/>
                  <a:gd name="connsiteY10" fmla="*/ 1646750 h 1665495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82323 w 3452738"/>
                  <a:gd name="connsiteY2" fmla="*/ 866217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07394 w 3452738"/>
                  <a:gd name="connsiteY3" fmla="*/ 880261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6750 h 1661190"/>
                  <a:gd name="connsiteX1" fmla="*/ 560860 w 3452738"/>
                  <a:gd name="connsiteY1" fmla="*/ 1067179 h 1661190"/>
                  <a:gd name="connsiteX2" fmla="*/ 1272682 w 3452738"/>
                  <a:gd name="connsiteY2" fmla="*/ 897893 h 1661190"/>
                  <a:gd name="connsiteX3" fmla="*/ 1977064 w 3452738"/>
                  <a:gd name="connsiteY3" fmla="*/ 927809 h 1661190"/>
                  <a:gd name="connsiteX4" fmla="*/ 2531698 w 3452738"/>
                  <a:gd name="connsiteY4" fmla="*/ 737148 h 1661190"/>
                  <a:gd name="connsiteX5" fmla="*/ 3141557 w 3452738"/>
                  <a:gd name="connsiteY5" fmla="*/ 380522 h 1661190"/>
                  <a:gd name="connsiteX6" fmla="*/ 3429589 w 3452738"/>
                  <a:gd name="connsiteY6" fmla="*/ 20482 h 1661190"/>
                  <a:gd name="connsiteX7" fmla="*/ 3321068 w 3452738"/>
                  <a:gd name="connsiteY7" fmla="*/ 1028593 h 1661190"/>
                  <a:gd name="connsiteX8" fmla="*/ 2421476 w 3452738"/>
                  <a:gd name="connsiteY8" fmla="*/ 1172609 h 1661190"/>
                  <a:gd name="connsiteX9" fmla="*/ 1001874 w 3452738"/>
                  <a:gd name="connsiteY9" fmla="*/ 1459651 h 1661190"/>
                  <a:gd name="connsiteX10" fmla="*/ 9194 w 3452738"/>
                  <a:gd name="connsiteY10" fmla="*/ 1646750 h 1661190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72682 w 3452738"/>
                  <a:gd name="connsiteY2" fmla="*/ 896746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1977064 w 3452738"/>
                  <a:gd name="connsiteY3" fmla="*/ 926662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  <a:gd name="connsiteX0" fmla="*/ 9194 w 3452738"/>
                  <a:gd name="connsiteY0" fmla="*/ 1645603 h 1660043"/>
                  <a:gd name="connsiteX1" fmla="*/ 560860 w 3452738"/>
                  <a:gd name="connsiteY1" fmla="*/ 1066032 h 1660043"/>
                  <a:gd name="connsiteX2" fmla="*/ 1250343 w 3452738"/>
                  <a:gd name="connsiteY2" fmla="*/ 937944 h 1660043"/>
                  <a:gd name="connsiteX3" fmla="*/ 2049903 w 3452738"/>
                  <a:gd name="connsiteY3" fmla="*/ 885314 h 1660043"/>
                  <a:gd name="connsiteX4" fmla="*/ 2842589 w 3452738"/>
                  <a:gd name="connsiteY4" fmla="*/ 574029 h 1660043"/>
                  <a:gd name="connsiteX5" fmla="*/ 3141557 w 3452738"/>
                  <a:gd name="connsiteY5" fmla="*/ 379375 h 1660043"/>
                  <a:gd name="connsiteX6" fmla="*/ 3429589 w 3452738"/>
                  <a:gd name="connsiteY6" fmla="*/ 19335 h 1660043"/>
                  <a:gd name="connsiteX7" fmla="*/ 3321068 w 3452738"/>
                  <a:gd name="connsiteY7" fmla="*/ 1027446 h 1660043"/>
                  <a:gd name="connsiteX8" fmla="*/ 2421476 w 3452738"/>
                  <a:gd name="connsiteY8" fmla="*/ 1171462 h 1660043"/>
                  <a:gd name="connsiteX9" fmla="*/ 1001874 w 3452738"/>
                  <a:gd name="connsiteY9" fmla="*/ 1458504 h 1660043"/>
                  <a:gd name="connsiteX10" fmla="*/ 9194 w 3452738"/>
                  <a:gd name="connsiteY10" fmla="*/ 1645603 h 16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2738" h="1660043">
                    <a:moveTo>
                      <a:pt x="9194" y="1645603"/>
                    </a:moveTo>
                    <a:cubicBezTo>
                      <a:pt x="-64308" y="1580191"/>
                      <a:pt x="319747" y="1181959"/>
                      <a:pt x="560860" y="1066032"/>
                    </a:cubicBezTo>
                    <a:cubicBezTo>
                      <a:pt x="808146" y="899065"/>
                      <a:pt x="1002305" y="926867"/>
                      <a:pt x="1250343" y="937944"/>
                    </a:cubicBezTo>
                    <a:cubicBezTo>
                      <a:pt x="1498381" y="949021"/>
                      <a:pt x="1830658" y="970434"/>
                      <a:pt x="2049903" y="885314"/>
                    </a:cubicBezTo>
                    <a:cubicBezTo>
                      <a:pt x="2265323" y="860215"/>
                      <a:pt x="2660647" y="658352"/>
                      <a:pt x="2842589" y="574029"/>
                    </a:cubicBezTo>
                    <a:cubicBezTo>
                      <a:pt x="3024531" y="489706"/>
                      <a:pt x="3043724" y="471824"/>
                      <a:pt x="3141557" y="379375"/>
                    </a:cubicBezTo>
                    <a:cubicBezTo>
                      <a:pt x="3239390" y="286926"/>
                      <a:pt x="3399671" y="-88677"/>
                      <a:pt x="3429589" y="19335"/>
                    </a:cubicBezTo>
                    <a:cubicBezTo>
                      <a:pt x="3459507" y="127347"/>
                      <a:pt x="3489087" y="835425"/>
                      <a:pt x="3321068" y="1027446"/>
                    </a:cubicBezTo>
                    <a:cubicBezTo>
                      <a:pt x="3153049" y="1219467"/>
                      <a:pt x="2847438" y="1135458"/>
                      <a:pt x="2421476" y="1171462"/>
                    </a:cubicBezTo>
                    <a:cubicBezTo>
                      <a:pt x="1995514" y="1207466"/>
                      <a:pt x="1403921" y="1379481"/>
                      <a:pt x="1001874" y="1458504"/>
                    </a:cubicBezTo>
                    <a:cubicBezTo>
                      <a:pt x="599827" y="1537528"/>
                      <a:pt x="82696" y="1711015"/>
                      <a:pt x="9194" y="16456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77402" y="5512297"/>
                <a:ext cx="3376247" cy="1366718"/>
              </a:xfrm>
              <a:custGeom>
                <a:avLst/>
                <a:gdLst>
                  <a:gd name="connsiteX0" fmla="*/ 407894 w 3470835"/>
                  <a:gd name="connsiteY0" fmla="*/ 824752 h 1325282"/>
                  <a:gd name="connsiteX1" fmla="*/ 775447 w 3470835"/>
                  <a:gd name="connsiteY1" fmla="*/ 564776 h 1325282"/>
                  <a:gd name="connsiteX2" fmla="*/ 1994647 w 3470835"/>
                  <a:gd name="connsiteY2" fmla="*/ 663388 h 1325282"/>
                  <a:gd name="connsiteX3" fmla="*/ 2971800 w 3470835"/>
                  <a:gd name="connsiteY3" fmla="*/ 340658 h 1325282"/>
                  <a:gd name="connsiteX4" fmla="*/ 3195918 w 3470835"/>
                  <a:gd name="connsiteY4" fmla="*/ 53788 h 1325282"/>
                  <a:gd name="connsiteX5" fmla="*/ 3303494 w 3470835"/>
                  <a:gd name="connsiteY5" fmla="*/ 663388 h 1325282"/>
                  <a:gd name="connsiteX6" fmla="*/ 2191871 w 3470835"/>
                  <a:gd name="connsiteY6" fmla="*/ 1264023 h 1325282"/>
                  <a:gd name="connsiteX7" fmla="*/ 300318 w 3470835"/>
                  <a:gd name="connsiteY7" fmla="*/ 1030941 h 1325282"/>
                  <a:gd name="connsiteX8" fmla="*/ 407894 w 3470835"/>
                  <a:gd name="connsiteY8" fmla="*/ 824752 h 1325282"/>
                  <a:gd name="connsiteX0" fmla="*/ 407894 w 3313632"/>
                  <a:gd name="connsiteY0" fmla="*/ 855872 h 1325282"/>
                  <a:gd name="connsiteX1" fmla="*/ 775447 w 3313632"/>
                  <a:gd name="connsiteY1" fmla="*/ 595896 h 1325282"/>
                  <a:gd name="connsiteX2" fmla="*/ 1994647 w 3313632"/>
                  <a:gd name="connsiteY2" fmla="*/ 694508 h 1325282"/>
                  <a:gd name="connsiteX3" fmla="*/ 2971800 w 3313632"/>
                  <a:gd name="connsiteY3" fmla="*/ 371778 h 1325282"/>
                  <a:gd name="connsiteX4" fmla="*/ 3195918 w 3313632"/>
                  <a:gd name="connsiteY4" fmla="*/ 84908 h 1325282"/>
                  <a:gd name="connsiteX5" fmla="*/ 3146291 w 3313632"/>
                  <a:gd name="connsiteY5" fmla="*/ 881224 h 1325282"/>
                  <a:gd name="connsiteX6" fmla="*/ 2191871 w 3313632"/>
                  <a:gd name="connsiteY6" fmla="*/ 1295143 h 1325282"/>
                  <a:gd name="connsiteX7" fmla="*/ 300318 w 3313632"/>
                  <a:gd name="connsiteY7" fmla="*/ 1062061 h 1325282"/>
                  <a:gd name="connsiteX8" fmla="*/ 407894 w 3313632"/>
                  <a:gd name="connsiteY8" fmla="*/ 855872 h 1325282"/>
                  <a:gd name="connsiteX0" fmla="*/ 414043 w 3310643"/>
                  <a:gd name="connsiteY0" fmla="*/ 855872 h 1090289"/>
                  <a:gd name="connsiteX1" fmla="*/ 781596 w 3310643"/>
                  <a:gd name="connsiteY1" fmla="*/ 595896 h 1090289"/>
                  <a:gd name="connsiteX2" fmla="*/ 2000796 w 3310643"/>
                  <a:gd name="connsiteY2" fmla="*/ 694508 h 1090289"/>
                  <a:gd name="connsiteX3" fmla="*/ 2977949 w 3310643"/>
                  <a:gd name="connsiteY3" fmla="*/ 371778 h 1090289"/>
                  <a:gd name="connsiteX4" fmla="*/ 3202067 w 3310643"/>
                  <a:gd name="connsiteY4" fmla="*/ 84908 h 1090289"/>
                  <a:gd name="connsiteX5" fmla="*/ 3152440 w 3310643"/>
                  <a:gd name="connsiteY5" fmla="*/ 881224 h 1090289"/>
                  <a:gd name="connsiteX6" fmla="*/ 2252848 w 3310643"/>
                  <a:gd name="connsiteY6" fmla="*/ 1025240 h 1090289"/>
                  <a:gd name="connsiteX7" fmla="*/ 306467 w 3310643"/>
                  <a:gd name="connsiteY7" fmla="*/ 1062061 h 1090289"/>
                  <a:gd name="connsiteX8" fmla="*/ 414043 w 3310643"/>
                  <a:gd name="connsiteY8" fmla="*/ 855872 h 1090289"/>
                  <a:gd name="connsiteX0" fmla="*/ 123845 w 3020445"/>
                  <a:gd name="connsiteY0" fmla="*/ 855872 h 1125477"/>
                  <a:gd name="connsiteX1" fmla="*/ 491398 w 3020445"/>
                  <a:gd name="connsiteY1" fmla="*/ 595896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20445"/>
                  <a:gd name="connsiteY0" fmla="*/ 855872 h 1125477"/>
                  <a:gd name="connsiteX1" fmla="*/ 522491 w 3020445"/>
                  <a:gd name="connsiteY1" fmla="*/ 665201 h 1125477"/>
                  <a:gd name="connsiteX2" fmla="*/ 1710598 w 3020445"/>
                  <a:gd name="connsiteY2" fmla="*/ 694508 h 1125477"/>
                  <a:gd name="connsiteX3" fmla="*/ 2687751 w 3020445"/>
                  <a:gd name="connsiteY3" fmla="*/ 371778 h 1125477"/>
                  <a:gd name="connsiteX4" fmla="*/ 2911869 w 3020445"/>
                  <a:gd name="connsiteY4" fmla="*/ 84908 h 1125477"/>
                  <a:gd name="connsiteX5" fmla="*/ 2862242 w 3020445"/>
                  <a:gd name="connsiteY5" fmla="*/ 881224 h 1125477"/>
                  <a:gd name="connsiteX6" fmla="*/ 1962650 w 3020445"/>
                  <a:gd name="connsiteY6" fmla="*/ 1025240 h 1125477"/>
                  <a:gd name="connsiteX7" fmla="*/ 306467 w 3020445"/>
                  <a:gd name="connsiteY7" fmla="*/ 1097249 h 1125477"/>
                  <a:gd name="connsiteX8" fmla="*/ 123845 w 3020445"/>
                  <a:gd name="connsiteY8" fmla="*/ 855872 h 1125477"/>
                  <a:gd name="connsiteX0" fmla="*/ 123845 w 3030261"/>
                  <a:gd name="connsiteY0" fmla="*/ 1067667 h 1337272"/>
                  <a:gd name="connsiteX1" fmla="*/ 522491 w 3030261"/>
                  <a:gd name="connsiteY1" fmla="*/ 876996 h 1337272"/>
                  <a:gd name="connsiteX2" fmla="*/ 1710598 w 3030261"/>
                  <a:gd name="connsiteY2" fmla="*/ 906303 h 1337272"/>
                  <a:gd name="connsiteX3" fmla="*/ 2687751 w 3030261"/>
                  <a:gd name="connsiteY3" fmla="*/ 583573 h 1337272"/>
                  <a:gd name="connsiteX4" fmla="*/ 2970763 w 3030261"/>
                  <a:gd name="connsiteY4" fmla="*/ 84908 h 1337272"/>
                  <a:gd name="connsiteX5" fmla="*/ 2862242 w 3030261"/>
                  <a:gd name="connsiteY5" fmla="*/ 1093019 h 1337272"/>
                  <a:gd name="connsiteX6" fmla="*/ 1962650 w 3030261"/>
                  <a:gd name="connsiteY6" fmla="*/ 1237035 h 1337272"/>
                  <a:gd name="connsiteX7" fmla="*/ 306467 w 3030261"/>
                  <a:gd name="connsiteY7" fmla="*/ 1309044 h 1337272"/>
                  <a:gd name="connsiteX8" fmla="*/ 123845 w 3030261"/>
                  <a:gd name="connsiteY8" fmla="*/ 1067667 h 1337272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710598 w 3030261"/>
                  <a:gd name="connsiteY2" fmla="*/ 929407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123845 w 3030261"/>
                  <a:gd name="connsiteY0" fmla="*/ 1090771 h 1360376"/>
                  <a:gd name="connsiteX1" fmla="*/ 522491 w 3030261"/>
                  <a:gd name="connsiteY1" fmla="*/ 900100 h 1360376"/>
                  <a:gd name="connsiteX2" fmla="*/ 1944216 w 3030261"/>
                  <a:gd name="connsiteY2" fmla="*/ 900100 h 1360376"/>
                  <a:gd name="connsiteX3" fmla="*/ 2682731 w 3030261"/>
                  <a:gd name="connsiteY3" fmla="*/ 468052 h 1360376"/>
                  <a:gd name="connsiteX4" fmla="*/ 2970763 w 3030261"/>
                  <a:gd name="connsiteY4" fmla="*/ 108012 h 1360376"/>
                  <a:gd name="connsiteX5" fmla="*/ 2862242 w 3030261"/>
                  <a:gd name="connsiteY5" fmla="*/ 1116123 h 1360376"/>
                  <a:gd name="connsiteX6" fmla="*/ 1962650 w 3030261"/>
                  <a:gd name="connsiteY6" fmla="*/ 1260139 h 1360376"/>
                  <a:gd name="connsiteX7" fmla="*/ 306467 w 3030261"/>
                  <a:gd name="connsiteY7" fmla="*/ 1332148 h 1360376"/>
                  <a:gd name="connsiteX8" fmla="*/ 123845 w 3030261"/>
                  <a:gd name="connsiteY8" fmla="*/ 1090771 h 1360376"/>
                  <a:gd name="connsiteX0" fmla="*/ 3120 w 3314221"/>
                  <a:gd name="connsiteY0" fmla="*/ 1337190 h 1357906"/>
                  <a:gd name="connsiteX1" fmla="*/ 842800 w 3314221"/>
                  <a:gd name="connsiteY1" fmla="*/ 813149 h 1357906"/>
                  <a:gd name="connsiteX2" fmla="*/ 2264525 w 3314221"/>
                  <a:gd name="connsiteY2" fmla="*/ 813149 h 1357906"/>
                  <a:gd name="connsiteX3" fmla="*/ 3003040 w 3314221"/>
                  <a:gd name="connsiteY3" fmla="*/ 381101 h 1357906"/>
                  <a:gd name="connsiteX4" fmla="*/ 3291072 w 3314221"/>
                  <a:gd name="connsiteY4" fmla="*/ 21061 h 1357906"/>
                  <a:gd name="connsiteX5" fmla="*/ 3182551 w 3314221"/>
                  <a:gd name="connsiteY5" fmla="*/ 1029172 h 1357906"/>
                  <a:gd name="connsiteX6" fmla="*/ 2282959 w 3314221"/>
                  <a:gd name="connsiteY6" fmla="*/ 1173188 h 1357906"/>
                  <a:gd name="connsiteX7" fmla="*/ 626776 w 3314221"/>
                  <a:gd name="connsiteY7" fmla="*/ 1245197 h 1357906"/>
                  <a:gd name="connsiteX8" fmla="*/ 3120 w 3314221"/>
                  <a:gd name="connsiteY8" fmla="*/ 1337190 h 1357906"/>
                  <a:gd name="connsiteX0" fmla="*/ 20746 w 3331847"/>
                  <a:gd name="connsiteY0" fmla="*/ 1337190 h 1407166"/>
                  <a:gd name="connsiteX1" fmla="*/ 860426 w 3331847"/>
                  <a:gd name="connsiteY1" fmla="*/ 813149 h 1407166"/>
                  <a:gd name="connsiteX2" fmla="*/ 2282151 w 3331847"/>
                  <a:gd name="connsiteY2" fmla="*/ 813149 h 1407166"/>
                  <a:gd name="connsiteX3" fmla="*/ 3020666 w 3331847"/>
                  <a:gd name="connsiteY3" fmla="*/ 381101 h 1407166"/>
                  <a:gd name="connsiteX4" fmla="*/ 3308698 w 3331847"/>
                  <a:gd name="connsiteY4" fmla="*/ 21061 h 1407166"/>
                  <a:gd name="connsiteX5" fmla="*/ 3200177 w 3331847"/>
                  <a:gd name="connsiteY5" fmla="*/ 1029172 h 1407166"/>
                  <a:gd name="connsiteX6" fmla="*/ 2300585 w 3331847"/>
                  <a:gd name="connsiteY6" fmla="*/ 1173188 h 1407166"/>
                  <a:gd name="connsiteX7" fmla="*/ 644402 w 3331847"/>
                  <a:gd name="connsiteY7" fmla="*/ 1245197 h 1407166"/>
                  <a:gd name="connsiteX8" fmla="*/ 20746 w 3331847"/>
                  <a:gd name="connsiteY8" fmla="*/ 1337190 h 1407166"/>
                  <a:gd name="connsiteX0" fmla="*/ 20744 w 3331845"/>
                  <a:gd name="connsiteY0" fmla="*/ 1337190 h 1454007"/>
                  <a:gd name="connsiteX1" fmla="*/ 860424 w 3331845"/>
                  <a:gd name="connsiteY1" fmla="*/ 813149 h 1454007"/>
                  <a:gd name="connsiteX2" fmla="*/ 2282149 w 3331845"/>
                  <a:gd name="connsiteY2" fmla="*/ 813149 h 1454007"/>
                  <a:gd name="connsiteX3" fmla="*/ 3020664 w 3331845"/>
                  <a:gd name="connsiteY3" fmla="*/ 381101 h 1454007"/>
                  <a:gd name="connsiteX4" fmla="*/ 3308696 w 3331845"/>
                  <a:gd name="connsiteY4" fmla="*/ 21061 h 1454007"/>
                  <a:gd name="connsiteX5" fmla="*/ 3200175 w 3331845"/>
                  <a:gd name="connsiteY5" fmla="*/ 1029172 h 1454007"/>
                  <a:gd name="connsiteX6" fmla="*/ 2300583 w 3331845"/>
                  <a:gd name="connsiteY6" fmla="*/ 1173188 h 1454007"/>
                  <a:gd name="connsiteX7" fmla="*/ 644400 w 3331845"/>
                  <a:gd name="connsiteY7" fmla="*/ 1245197 h 1454007"/>
                  <a:gd name="connsiteX8" fmla="*/ 20744 w 3331845"/>
                  <a:gd name="connsiteY8" fmla="*/ 1337190 h 1454007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19004 w 3380902"/>
                  <a:gd name="connsiteY0" fmla="*/ 1349779 h 1464475"/>
                  <a:gd name="connsiteX1" fmla="*/ 909481 w 3380902"/>
                  <a:gd name="connsiteY1" fmla="*/ 813149 h 1464475"/>
                  <a:gd name="connsiteX2" fmla="*/ 2331206 w 3380902"/>
                  <a:gd name="connsiteY2" fmla="*/ 813149 h 1464475"/>
                  <a:gd name="connsiteX3" fmla="*/ 3069721 w 3380902"/>
                  <a:gd name="connsiteY3" fmla="*/ 381101 h 1464475"/>
                  <a:gd name="connsiteX4" fmla="*/ 3357753 w 3380902"/>
                  <a:gd name="connsiteY4" fmla="*/ 21061 h 1464475"/>
                  <a:gd name="connsiteX5" fmla="*/ 3249232 w 3380902"/>
                  <a:gd name="connsiteY5" fmla="*/ 1029172 h 1464475"/>
                  <a:gd name="connsiteX6" fmla="*/ 2349640 w 3380902"/>
                  <a:gd name="connsiteY6" fmla="*/ 1173188 h 1464475"/>
                  <a:gd name="connsiteX7" fmla="*/ 693457 w 3380902"/>
                  <a:gd name="connsiteY7" fmla="*/ 1245197 h 1464475"/>
                  <a:gd name="connsiteX8" fmla="*/ 19004 w 3380902"/>
                  <a:gd name="connsiteY8" fmla="*/ 1349779 h 1464475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5001 w 3366899"/>
                  <a:gd name="connsiteY0" fmla="*/ 1349779 h 1368611"/>
                  <a:gd name="connsiteX1" fmla="*/ 981112 w 3366899"/>
                  <a:gd name="connsiteY1" fmla="*/ 825781 h 1368611"/>
                  <a:gd name="connsiteX2" fmla="*/ 2317203 w 3366899"/>
                  <a:gd name="connsiteY2" fmla="*/ 813149 h 1368611"/>
                  <a:gd name="connsiteX3" fmla="*/ 3055718 w 3366899"/>
                  <a:gd name="connsiteY3" fmla="*/ 381101 h 1368611"/>
                  <a:gd name="connsiteX4" fmla="*/ 3343750 w 3366899"/>
                  <a:gd name="connsiteY4" fmla="*/ 21061 h 1368611"/>
                  <a:gd name="connsiteX5" fmla="*/ 3235229 w 3366899"/>
                  <a:gd name="connsiteY5" fmla="*/ 1029172 h 1368611"/>
                  <a:gd name="connsiteX6" fmla="*/ 2335637 w 3366899"/>
                  <a:gd name="connsiteY6" fmla="*/ 1173188 h 1368611"/>
                  <a:gd name="connsiteX7" fmla="*/ 679454 w 3366899"/>
                  <a:gd name="connsiteY7" fmla="*/ 1245197 h 1368611"/>
                  <a:gd name="connsiteX8" fmla="*/ 5001 w 3366899"/>
                  <a:gd name="connsiteY8" fmla="*/ 1349779 h 1368611"/>
                  <a:gd name="connsiteX0" fmla="*/ 4814 w 3366712"/>
                  <a:gd name="connsiteY0" fmla="*/ 1349779 h 1366069"/>
                  <a:gd name="connsiteX1" fmla="*/ 974486 w 3366712"/>
                  <a:gd name="connsiteY1" fmla="*/ 866984 h 1366069"/>
                  <a:gd name="connsiteX2" fmla="*/ 2317016 w 3366712"/>
                  <a:gd name="connsiteY2" fmla="*/ 813149 h 1366069"/>
                  <a:gd name="connsiteX3" fmla="*/ 3055531 w 3366712"/>
                  <a:gd name="connsiteY3" fmla="*/ 381101 h 1366069"/>
                  <a:gd name="connsiteX4" fmla="*/ 3343563 w 3366712"/>
                  <a:gd name="connsiteY4" fmla="*/ 21061 h 1366069"/>
                  <a:gd name="connsiteX5" fmla="*/ 3235042 w 3366712"/>
                  <a:gd name="connsiteY5" fmla="*/ 1029172 h 1366069"/>
                  <a:gd name="connsiteX6" fmla="*/ 2335450 w 3366712"/>
                  <a:gd name="connsiteY6" fmla="*/ 1173188 h 1366069"/>
                  <a:gd name="connsiteX7" fmla="*/ 679267 w 3366712"/>
                  <a:gd name="connsiteY7" fmla="*/ 1245197 h 1366069"/>
                  <a:gd name="connsiteX8" fmla="*/ 4814 w 3366712"/>
                  <a:gd name="connsiteY8" fmla="*/ 1349779 h 1366069"/>
                  <a:gd name="connsiteX0" fmla="*/ 4452 w 3366350"/>
                  <a:gd name="connsiteY0" fmla="*/ 1349779 h 1367633"/>
                  <a:gd name="connsiteX1" fmla="*/ 961336 w 3366350"/>
                  <a:gd name="connsiteY1" fmla="*/ 841514 h 1367633"/>
                  <a:gd name="connsiteX2" fmla="*/ 2316654 w 3366350"/>
                  <a:gd name="connsiteY2" fmla="*/ 813149 h 1367633"/>
                  <a:gd name="connsiteX3" fmla="*/ 3055169 w 3366350"/>
                  <a:gd name="connsiteY3" fmla="*/ 381101 h 1367633"/>
                  <a:gd name="connsiteX4" fmla="*/ 3343201 w 3366350"/>
                  <a:gd name="connsiteY4" fmla="*/ 21061 h 1367633"/>
                  <a:gd name="connsiteX5" fmla="*/ 3234680 w 3366350"/>
                  <a:gd name="connsiteY5" fmla="*/ 1029172 h 1367633"/>
                  <a:gd name="connsiteX6" fmla="*/ 2335088 w 3366350"/>
                  <a:gd name="connsiteY6" fmla="*/ 1173188 h 1367633"/>
                  <a:gd name="connsiteX7" fmla="*/ 678905 w 3366350"/>
                  <a:gd name="connsiteY7" fmla="*/ 1245197 h 1367633"/>
                  <a:gd name="connsiteX8" fmla="*/ 4452 w 3366350"/>
                  <a:gd name="connsiteY8" fmla="*/ 1349779 h 1367633"/>
                  <a:gd name="connsiteX0" fmla="*/ 4362 w 3366260"/>
                  <a:gd name="connsiteY0" fmla="*/ 1349779 h 1366271"/>
                  <a:gd name="connsiteX1" fmla="*/ 957984 w 3366260"/>
                  <a:gd name="connsiteY1" fmla="*/ 863668 h 1366271"/>
                  <a:gd name="connsiteX2" fmla="*/ 2316564 w 3366260"/>
                  <a:gd name="connsiteY2" fmla="*/ 813149 h 1366271"/>
                  <a:gd name="connsiteX3" fmla="*/ 3055079 w 3366260"/>
                  <a:gd name="connsiteY3" fmla="*/ 381101 h 1366271"/>
                  <a:gd name="connsiteX4" fmla="*/ 3343111 w 3366260"/>
                  <a:gd name="connsiteY4" fmla="*/ 21061 h 1366271"/>
                  <a:gd name="connsiteX5" fmla="*/ 3234590 w 3366260"/>
                  <a:gd name="connsiteY5" fmla="*/ 1029172 h 1366271"/>
                  <a:gd name="connsiteX6" fmla="*/ 2334998 w 3366260"/>
                  <a:gd name="connsiteY6" fmla="*/ 1173188 h 1366271"/>
                  <a:gd name="connsiteX7" fmla="*/ 678815 w 3366260"/>
                  <a:gd name="connsiteY7" fmla="*/ 1245197 h 1366271"/>
                  <a:gd name="connsiteX8" fmla="*/ 4362 w 3366260"/>
                  <a:gd name="connsiteY8" fmla="*/ 1349779 h 136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260" h="1366271">
                    <a:moveTo>
                      <a:pt x="4362" y="1349779"/>
                    </a:moveTo>
                    <a:cubicBezTo>
                      <a:pt x="50890" y="1286191"/>
                      <a:pt x="261561" y="803883"/>
                      <a:pt x="957984" y="863668"/>
                    </a:cubicBezTo>
                    <a:cubicBezTo>
                      <a:pt x="1654407" y="923453"/>
                      <a:pt x="1967048" y="893577"/>
                      <a:pt x="2316564" y="813149"/>
                    </a:cubicBezTo>
                    <a:cubicBezTo>
                      <a:pt x="2666080" y="732721"/>
                      <a:pt x="2883988" y="513116"/>
                      <a:pt x="3055079" y="381101"/>
                    </a:cubicBezTo>
                    <a:cubicBezTo>
                      <a:pt x="3226170" y="249086"/>
                      <a:pt x="3313193" y="-86951"/>
                      <a:pt x="3343111" y="21061"/>
                    </a:cubicBezTo>
                    <a:cubicBezTo>
                      <a:pt x="3373029" y="129073"/>
                      <a:pt x="3402609" y="837151"/>
                      <a:pt x="3234590" y="1029172"/>
                    </a:cubicBezTo>
                    <a:cubicBezTo>
                      <a:pt x="3066571" y="1221193"/>
                      <a:pt x="2760960" y="1137184"/>
                      <a:pt x="2334998" y="1173188"/>
                    </a:cubicBezTo>
                    <a:cubicBezTo>
                      <a:pt x="1909036" y="1209192"/>
                      <a:pt x="1067254" y="1215765"/>
                      <a:pt x="678815" y="1245197"/>
                    </a:cubicBezTo>
                    <a:cubicBezTo>
                      <a:pt x="290376" y="1274629"/>
                      <a:pt x="-42166" y="1413367"/>
                      <a:pt x="4362" y="134977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0000">
                    <a:schemeClr val="accent1">
                      <a:lumMod val="7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5930369" y="5970072"/>
                <a:ext cx="4193767" cy="1238838"/>
              </a:xfrm>
              <a:custGeom>
                <a:avLst/>
                <a:gdLst>
                  <a:gd name="connsiteX0" fmla="*/ 720165 w 5537201"/>
                  <a:gd name="connsiteY0" fmla="*/ 1023471 h 1226671"/>
                  <a:gd name="connsiteX1" fmla="*/ 1652495 w 5537201"/>
                  <a:gd name="connsiteY1" fmla="*/ 539376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20777 w 5537201"/>
                  <a:gd name="connsiteY1" fmla="*/ 650607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720165 w 5537201"/>
                  <a:gd name="connsiteY0" fmla="*/ 1023471 h 1226671"/>
                  <a:gd name="connsiteX1" fmla="*/ 1792785 w 5537201"/>
                  <a:gd name="connsiteY1" fmla="*/ 578599 h 1226671"/>
                  <a:gd name="connsiteX2" fmla="*/ 3804024 w 5537201"/>
                  <a:gd name="connsiteY2" fmla="*/ 611094 h 1226671"/>
                  <a:gd name="connsiteX3" fmla="*/ 4799106 w 5537201"/>
                  <a:gd name="connsiteY3" fmla="*/ 73212 h 1226671"/>
                  <a:gd name="connsiteX4" fmla="*/ 4852895 w 5537201"/>
                  <a:gd name="connsiteY4" fmla="*/ 1050365 h 1226671"/>
                  <a:gd name="connsiteX5" fmla="*/ 693271 w 5537201"/>
                  <a:gd name="connsiteY5" fmla="*/ 1131047 h 1226671"/>
                  <a:gd name="connsiteX6" fmla="*/ 720165 w 5537201"/>
                  <a:gd name="connsiteY6" fmla="*/ 1023471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829446 w 5509966"/>
                  <a:gd name="connsiteY0" fmla="*/ 1082655 h 1226671"/>
                  <a:gd name="connsiteX1" fmla="*/ 1765550 w 5509966"/>
                  <a:gd name="connsiteY1" fmla="*/ 578599 h 1226671"/>
                  <a:gd name="connsiteX2" fmla="*/ 3776789 w 5509966"/>
                  <a:gd name="connsiteY2" fmla="*/ 611094 h 1226671"/>
                  <a:gd name="connsiteX3" fmla="*/ 4771871 w 5509966"/>
                  <a:gd name="connsiteY3" fmla="*/ 73212 h 1226671"/>
                  <a:gd name="connsiteX4" fmla="*/ 4825660 w 5509966"/>
                  <a:gd name="connsiteY4" fmla="*/ 1050365 h 1226671"/>
                  <a:gd name="connsiteX5" fmla="*/ 666036 w 5509966"/>
                  <a:gd name="connsiteY5" fmla="*/ 1131047 h 1226671"/>
                  <a:gd name="connsiteX6" fmla="*/ 829446 w 5509966"/>
                  <a:gd name="connsiteY6" fmla="*/ 1082655 h 1226671"/>
                  <a:gd name="connsiteX0" fmla="*/ 183252 w 4608512"/>
                  <a:gd name="connsiteY0" fmla="*/ 1082655 h 1230607"/>
                  <a:gd name="connsiteX1" fmla="*/ 1119356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2655 h 1230607"/>
                  <a:gd name="connsiteX1" fmla="*/ 1407387 w 4608512"/>
                  <a:gd name="connsiteY1" fmla="*/ 578599 h 1230607"/>
                  <a:gd name="connsiteX2" fmla="*/ 3130595 w 4608512"/>
                  <a:gd name="connsiteY2" fmla="*/ 611094 h 1230607"/>
                  <a:gd name="connsiteX3" fmla="*/ 4125677 w 4608512"/>
                  <a:gd name="connsiteY3" fmla="*/ 73212 h 1230607"/>
                  <a:gd name="connsiteX4" fmla="*/ 4179466 w 4608512"/>
                  <a:gd name="connsiteY4" fmla="*/ 1050365 h 1230607"/>
                  <a:gd name="connsiteX5" fmla="*/ 1551403 w 4608512"/>
                  <a:gd name="connsiteY5" fmla="*/ 1154663 h 1230607"/>
                  <a:gd name="connsiteX6" fmla="*/ 183252 w 4608512"/>
                  <a:gd name="connsiteY6" fmla="*/ 1082655 h 1230607"/>
                  <a:gd name="connsiteX0" fmla="*/ 183252 w 4608512"/>
                  <a:gd name="connsiteY0" fmla="*/ 1088071 h 1236023"/>
                  <a:gd name="connsiteX1" fmla="*/ 1407387 w 4608512"/>
                  <a:gd name="connsiteY1" fmla="*/ 584015 h 1236023"/>
                  <a:gd name="connsiteX2" fmla="*/ 3279595 w 4608512"/>
                  <a:gd name="connsiteY2" fmla="*/ 584015 h 1236023"/>
                  <a:gd name="connsiteX3" fmla="*/ 4125677 w 4608512"/>
                  <a:gd name="connsiteY3" fmla="*/ 78628 h 1236023"/>
                  <a:gd name="connsiteX4" fmla="*/ 4179466 w 4608512"/>
                  <a:gd name="connsiteY4" fmla="*/ 1055781 h 1236023"/>
                  <a:gd name="connsiteX5" fmla="*/ 1551403 w 4608512"/>
                  <a:gd name="connsiteY5" fmla="*/ 1160079 h 1236023"/>
                  <a:gd name="connsiteX6" fmla="*/ 183252 w 4608512"/>
                  <a:gd name="connsiteY6" fmla="*/ 1088071 h 1236023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3135579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08512"/>
                  <a:gd name="connsiteY0" fmla="*/ 1076069 h 1224021"/>
                  <a:gd name="connsiteX1" fmla="*/ 1407387 w 4608512"/>
                  <a:gd name="connsiteY1" fmla="*/ 572013 h 1224021"/>
                  <a:gd name="connsiteX2" fmla="*/ 2991563 w 4608512"/>
                  <a:gd name="connsiteY2" fmla="*/ 644021 h 1224021"/>
                  <a:gd name="connsiteX3" fmla="*/ 4125677 w 4608512"/>
                  <a:gd name="connsiteY3" fmla="*/ 66626 h 1224021"/>
                  <a:gd name="connsiteX4" fmla="*/ 4179466 w 4608512"/>
                  <a:gd name="connsiteY4" fmla="*/ 1043779 h 1224021"/>
                  <a:gd name="connsiteX5" fmla="*/ 1551403 w 4608512"/>
                  <a:gd name="connsiteY5" fmla="*/ 1148077 h 1224021"/>
                  <a:gd name="connsiteX6" fmla="*/ 183252 w 4608512"/>
                  <a:gd name="connsiteY6" fmla="*/ 1076069 h 1224021"/>
                  <a:gd name="connsiteX0" fmla="*/ 183252 w 4647518"/>
                  <a:gd name="connsiteY0" fmla="*/ 1146746 h 1306477"/>
                  <a:gd name="connsiteX1" fmla="*/ 1407387 w 4647518"/>
                  <a:gd name="connsiteY1" fmla="*/ 642690 h 1306477"/>
                  <a:gd name="connsiteX2" fmla="*/ 2991563 w 4647518"/>
                  <a:gd name="connsiteY2" fmla="*/ 714698 h 1306477"/>
                  <a:gd name="connsiteX3" fmla="*/ 4359715 w 4647518"/>
                  <a:gd name="connsiteY3" fmla="*/ 66626 h 1306477"/>
                  <a:gd name="connsiteX4" fmla="*/ 4179466 w 4647518"/>
                  <a:gd name="connsiteY4" fmla="*/ 1114456 h 1306477"/>
                  <a:gd name="connsiteX5" fmla="*/ 1551403 w 4647518"/>
                  <a:gd name="connsiteY5" fmla="*/ 1218754 h 1306477"/>
                  <a:gd name="connsiteX6" fmla="*/ 183252 w 4647518"/>
                  <a:gd name="connsiteY6" fmla="*/ 1146746 h 1306477"/>
                  <a:gd name="connsiteX0" fmla="*/ 183252 w 4683522"/>
                  <a:gd name="connsiteY0" fmla="*/ 1152128 h 1275855"/>
                  <a:gd name="connsiteX1" fmla="*/ 1407387 w 4683522"/>
                  <a:gd name="connsiteY1" fmla="*/ 648072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183252 w 4683522"/>
                  <a:gd name="connsiteY0" fmla="*/ 1152128 h 1275855"/>
                  <a:gd name="connsiteX1" fmla="*/ 1335379 w 4683522"/>
                  <a:gd name="connsiteY1" fmla="*/ 720080 h 1275855"/>
                  <a:gd name="connsiteX2" fmla="*/ 2991563 w 4683522"/>
                  <a:gd name="connsiteY2" fmla="*/ 720080 h 1275855"/>
                  <a:gd name="connsiteX3" fmla="*/ 4359715 w 4683522"/>
                  <a:gd name="connsiteY3" fmla="*/ 72008 h 1275855"/>
                  <a:gd name="connsiteX4" fmla="*/ 4575739 w 4683522"/>
                  <a:gd name="connsiteY4" fmla="*/ 288032 h 1275855"/>
                  <a:gd name="connsiteX5" fmla="*/ 4179466 w 4683522"/>
                  <a:gd name="connsiteY5" fmla="*/ 1119838 h 1275855"/>
                  <a:gd name="connsiteX6" fmla="*/ 1551403 w 4683522"/>
                  <a:gd name="connsiteY6" fmla="*/ 1224136 h 1275855"/>
                  <a:gd name="connsiteX7" fmla="*/ 183252 w 4683522"/>
                  <a:gd name="connsiteY7" fmla="*/ 1152128 h 1275855"/>
                  <a:gd name="connsiteX0" fmla="*/ 24451 w 4433445"/>
                  <a:gd name="connsiteY0" fmla="*/ 1102107 h 1180013"/>
                  <a:gd name="connsiteX1" fmla="*/ 778308 w 4433445"/>
                  <a:gd name="connsiteY1" fmla="*/ 723547 h 1180013"/>
                  <a:gd name="connsiteX2" fmla="*/ 2832762 w 4433445"/>
                  <a:gd name="connsiteY2" fmla="*/ 670059 h 1180013"/>
                  <a:gd name="connsiteX3" fmla="*/ 4200914 w 4433445"/>
                  <a:gd name="connsiteY3" fmla="*/ 21987 h 1180013"/>
                  <a:gd name="connsiteX4" fmla="*/ 4416938 w 4433445"/>
                  <a:gd name="connsiteY4" fmla="*/ 238011 h 1180013"/>
                  <a:gd name="connsiteX5" fmla="*/ 4020665 w 4433445"/>
                  <a:gd name="connsiteY5" fmla="*/ 1069817 h 1180013"/>
                  <a:gd name="connsiteX6" fmla="*/ 1392602 w 4433445"/>
                  <a:gd name="connsiteY6" fmla="*/ 1174115 h 1180013"/>
                  <a:gd name="connsiteX7" fmla="*/ 24451 w 4433445"/>
                  <a:gd name="connsiteY7" fmla="*/ 1102107 h 1180013"/>
                  <a:gd name="connsiteX0" fmla="*/ 24451 w 4433444"/>
                  <a:gd name="connsiteY0" fmla="*/ 1102107 h 1180013"/>
                  <a:gd name="connsiteX1" fmla="*/ 778308 w 4433444"/>
                  <a:gd name="connsiteY1" fmla="*/ 723547 h 1180013"/>
                  <a:gd name="connsiteX2" fmla="*/ 2832762 w 4433444"/>
                  <a:gd name="connsiteY2" fmla="*/ 670059 h 1180013"/>
                  <a:gd name="connsiteX3" fmla="*/ 4200914 w 4433444"/>
                  <a:gd name="connsiteY3" fmla="*/ 21987 h 1180013"/>
                  <a:gd name="connsiteX4" fmla="*/ 4416938 w 4433444"/>
                  <a:gd name="connsiteY4" fmla="*/ 238011 h 1180013"/>
                  <a:gd name="connsiteX5" fmla="*/ 4020665 w 4433444"/>
                  <a:gd name="connsiteY5" fmla="*/ 1069817 h 1180013"/>
                  <a:gd name="connsiteX6" fmla="*/ 1392602 w 4433444"/>
                  <a:gd name="connsiteY6" fmla="*/ 1174115 h 1180013"/>
                  <a:gd name="connsiteX7" fmla="*/ 24451 w 4433444"/>
                  <a:gd name="connsiteY7" fmla="*/ 1102107 h 1180013"/>
                  <a:gd name="connsiteX0" fmla="*/ 30407 w 4192044"/>
                  <a:gd name="connsiteY0" fmla="*/ 1198461 h 1237935"/>
                  <a:gd name="connsiteX1" fmla="*/ 536908 w 4192044"/>
                  <a:gd name="connsiteY1" fmla="*/ 72354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12055 w 4192044"/>
                  <a:gd name="connsiteY1" fmla="*/ 723267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  <a:gd name="connsiteX0" fmla="*/ 30407 w 4192044"/>
                  <a:gd name="connsiteY0" fmla="*/ 1198461 h 1237935"/>
                  <a:gd name="connsiteX1" fmla="*/ 656338 w 4192044"/>
                  <a:gd name="connsiteY1" fmla="*/ 703944 h 1237935"/>
                  <a:gd name="connsiteX2" fmla="*/ 2591362 w 4192044"/>
                  <a:gd name="connsiteY2" fmla="*/ 670059 h 1237935"/>
                  <a:gd name="connsiteX3" fmla="*/ 3959514 w 4192044"/>
                  <a:gd name="connsiteY3" fmla="*/ 21987 h 1237935"/>
                  <a:gd name="connsiteX4" fmla="*/ 4175538 w 4192044"/>
                  <a:gd name="connsiteY4" fmla="*/ 238011 h 1237935"/>
                  <a:gd name="connsiteX5" fmla="*/ 3779265 w 4192044"/>
                  <a:gd name="connsiteY5" fmla="*/ 1069817 h 1237935"/>
                  <a:gd name="connsiteX6" fmla="*/ 1151202 w 4192044"/>
                  <a:gd name="connsiteY6" fmla="*/ 1174115 h 1237935"/>
                  <a:gd name="connsiteX7" fmla="*/ 30407 w 4192044"/>
                  <a:gd name="connsiteY7" fmla="*/ 1198461 h 123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2044" h="1237935">
                    <a:moveTo>
                      <a:pt x="30407" y="1198461"/>
                    </a:moveTo>
                    <a:cubicBezTo>
                      <a:pt x="306754" y="1079492"/>
                      <a:pt x="242162" y="817087"/>
                      <a:pt x="656338" y="703944"/>
                    </a:cubicBezTo>
                    <a:cubicBezTo>
                      <a:pt x="1070514" y="590801"/>
                      <a:pt x="2040833" y="783718"/>
                      <a:pt x="2591362" y="670059"/>
                    </a:cubicBezTo>
                    <a:cubicBezTo>
                      <a:pt x="3141891" y="556400"/>
                      <a:pt x="3695485" y="93995"/>
                      <a:pt x="3959514" y="21987"/>
                    </a:cubicBezTo>
                    <a:cubicBezTo>
                      <a:pt x="4223543" y="-50021"/>
                      <a:pt x="4205579" y="63373"/>
                      <a:pt x="4175538" y="238011"/>
                    </a:cubicBezTo>
                    <a:cubicBezTo>
                      <a:pt x="4145497" y="412649"/>
                      <a:pt x="4283321" y="913800"/>
                      <a:pt x="3779265" y="1069817"/>
                    </a:cubicBezTo>
                    <a:cubicBezTo>
                      <a:pt x="3275209" y="1225834"/>
                      <a:pt x="1776012" y="1152674"/>
                      <a:pt x="1151202" y="1174115"/>
                    </a:cubicBezTo>
                    <a:cubicBezTo>
                      <a:pt x="526392" y="1195556"/>
                      <a:pt x="-152845" y="1290536"/>
                      <a:pt x="30407" y="119846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Группа 188"/>
            <p:cNvGrpSpPr>
              <a:grpSpLocks/>
            </p:cNvGrpSpPr>
            <p:nvPr/>
          </p:nvGrpSpPr>
          <p:grpSpPr bwMode="auto">
            <a:xfrm>
              <a:off x="251520" y="6265133"/>
              <a:ext cx="2174993" cy="404227"/>
              <a:chOff x="251520" y="6265133"/>
              <a:chExt cx="2174993" cy="404227"/>
            </a:xfrm>
          </p:grpSpPr>
          <p:sp>
            <p:nvSpPr>
              <p:cNvPr id="11" name="TextBox 78"/>
              <p:cNvSpPr txBox="1">
                <a:spLocks noChangeArrowheads="1"/>
              </p:cNvSpPr>
              <p:nvPr/>
            </p:nvSpPr>
            <p:spPr bwMode="auto">
              <a:xfrm>
                <a:off x="698321" y="6313358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 b="1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ПЕНСИОННЫЙ ФОНД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000">
                    <a:solidFill>
                      <a:prstClr val="black"/>
                    </a:solidFill>
                    <a:latin typeface="Malgun Gothic"/>
                    <a:ea typeface="Malgun Gothic"/>
                    <a:cs typeface="Malgun Gothic"/>
                  </a:rPr>
                  <a:t>РОССИЙСКОЙ ФЕДЕРАЦИИ</a:t>
                </a:r>
              </a:p>
            </p:txBody>
          </p:sp>
          <p:pic>
            <p:nvPicPr>
              <p:cNvPr id="12" name="Изображение 1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1520" y="6265133"/>
                <a:ext cx="388849" cy="404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531069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332656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6A9447EE-3FB2-4114-80C1-5E9384E293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7244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A3AFC1-63AA-44E6-BB46-C3F8142C6C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6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E72D80-6555-461B-8544-81CB16A2E0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02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BBA1FB-93BE-4561-BD53-76A66CF1EC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8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0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24139" y="1061517"/>
            <a:ext cx="1862956" cy="439005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4252" y="1061517"/>
            <a:ext cx="1862956" cy="439005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8A0B45-07B7-486F-8B4C-17FD5557C4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04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3C853C-8755-4B1D-B655-E63680E83B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2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282710-40A1-4B4A-A86B-F5ADF74BAE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29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361860-60DE-4D35-9BDF-E286BDAF32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01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BC32F5-1A51-4598-A132-59207FA2D9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21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4A52CB-94FB-4D3D-9EF2-97A1F28A07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8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B4E959-9466-49E6-BB4A-4361C59D1A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12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4604" y="1061517"/>
            <a:ext cx="1542604" cy="43900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85677" y="1061517"/>
            <a:ext cx="4521770" cy="43900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6E2EBE-9C10-442B-A9B6-99CFED2DB8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9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5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0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4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2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9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1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1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1FBD-8E65-4EC1-93ED-0F3CF2B9C13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7C2C-E550-428C-B5E6-EC8817DDC93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7544" y="1196752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487816" y="642459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ПЕНСИОННЫЙ ФОНД РОССИЙСКОЙ ФЕДЕРАЦИИ</a:t>
            </a:r>
            <a:endParaRPr lang="ru-RU" sz="1000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1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349DB-13C2-4042-86A2-836CDA3E26C8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A48B30-28B2-4C37-95C2-F54DAD7A37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0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1485677" y="1061518"/>
            <a:ext cx="2255862" cy="87176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vert="horz" wrap="square" lIns="34289" tIns="34289" rIns="34289" bIns="3428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3824139" y="1061517"/>
            <a:ext cx="3833068" cy="439005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vert="horz" wrap="square" lIns="34289" tIns="34289" rIns="3428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ru-RU">
                <a:sym typeface="Calibri" pitchFamily="34" charset="0"/>
              </a:rPr>
              <a:t>Second level</a:t>
            </a:r>
          </a:p>
          <a:p>
            <a:pPr lvl="2"/>
            <a:r>
              <a:rPr lang="ru-RU">
                <a:sym typeface="Calibri" pitchFamily="34" charset="0"/>
              </a:rPr>
              <a:t>Third level</a:t>
            </a:r>
          </a:p>
          <a:p>
            <a:pPr lvl="3"/>
            <a:r>
              <a:rPr lang="ru-RU">
                <a:sym typeface="Calibri" pitchFamily="34" charset="0"/>
              </a:rPr>
              <a:t>Fourth level</a:t>
            </a:r>
          </a:p>
          <a:p>
            <a:pPr lvl="4"/>
            <a:r>
              <a:rPr lang="ru-RU">
                <a:sym typeface="Calibri" pitchFamily="34" charset="0"/>
              </a:rPr>
              <a:t>Fifth level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7435081" y="5653609"/>
            <a:ext cx="222126" cy="21542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vert="horz" wrap="none" lIns="34289" tIns="34289" rIns="34289" bIns="34289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88888"/>
                </a:solidFill>
              </a:defRPr>
            </a:lvl1pPr>
          </a:lstStyle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fld id="{7E95DC95-687C-4E42-8525-724C444C4057}" type="slidenum">
              <a:rPr lang="ru-RU">
                <a:sym typeface="Calibri" pitchFamily="34" charset="0"/>
              </a:rPr>
              <a:pPr defTabSz="914145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0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145" rtl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algn="l" defTabSz="914145" rtl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2pPr>
      <a:lvl3pPr algn="l" defTabSz="914145" rtl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3pPr>
      <a:lvl4pPr algn="l" defTabSz="914145" rtl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4pPr>
      <a:lvl5pPr algn="l" defTabSz="914145" rtl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5pPr>
      <a:lvl6pPr marL="321457" algn="l" defTabSz="914145" rtl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6pPr>
      <a:lvl7pPr marL="642915" algn="l" defTabSz="914145" rtl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7pPr>
      <a:lvl8pPr marL="964372" algn="l" defTabSz="914145" rtl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8pPr>
      <a:lvl9pPr marL="1285829" algn="l" defTabSz="914145" rtl="0" fontAlgn="base" hangingPunct="0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31503" indent="-331503" algn="l" defTabSz="914145" rtl="0" fontAlgn="base" hangingPunct="0">
        <a:spcBef>
          <a:spcPts val="703"/>
        </a:spcBef>
        <a:spcAft>
          <a:spcPct val="0"/>
        </a:spcAft>
        <a:buSzPct val="100000"/>
        <a:buFont typeface="Arial" pitchFamily="34" charset="0"/>
        <a:buChar char="•"/>
        <a:defRPr sz="31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636218" indent="-314760" algn="l" defTabSz="914145" rtl="0" fontAlgn="base" hangingPunct="0">
        <a:spcBef>
          <a:spcPts val="703"/>
        </a:spcBef>
        <a:spcAft>
          <a:spcPct val="0"/>
        </a:spcAft>
        <a:buSzPct val="100000"/>
        <a:buFont typeface="Arial" pitchFamily="34" charset="0"/>
        <a:buChar char="–"/>
        <a:defRPr sz="3100">
          <a:solidFill>
            <a:srgbClr val="000000"/>
          </a:solidFill>
          <a:latin typeface="+mn-lt"/>
          <a:cs typeface="+mn-cs"/>
          <a:sym typeface="Calibri" pitchFamily="34" charset="0"/>
        </a:defRPr>
      </a:lvl2pPr>
      <a:lvl3pPr marL="937584" indent="-294669" algn="l" defTabSz="914145" rtl="0" fontAlgn="base" hangingPunct="0">
        <a:spcBef>
          <a:spcPts val="703"/>
        </a:spcBef>
        <a:spcAft>
          <a:spcPct val="0"/>
        </a:spcAft>
        <a:buSzPct val="100000"/>
        <a:buFont typeface="Arial" pitchFamily="34" charset="0"/>
        <a:buChar char="•"/>
        <a:defRPr sz="3100">
          <a:solidFill>
            <a:srgbClr val="000000"/>
          </a:solidFill>
          <a:latin typeface="+mn-lt"/>
          <a:cs typeface="+mn-cs"/>
          <a:sym typeface="Calibri" pitchFamily="34" charset="0"/>
        </a:defRPr>
      </a:lvl3pPr>
      <a:lvl4pPr marL="1317082" indent="-352710" algn="l" defTabSz="914145" rtl="0" fontAlgn="base" hangingPunct="0">
        <a:spcBef>
          <a:spcPts val="703"/>
        </a:spcBef>
        <a:spcAft>
          <a:spcPct val="0"/>
        </a:spcAft>
        <a:buSzPct val="100000"/>
        <a:buFont typeface="Arial" pitchFamily="34" charset="0"/>
        <a:buChar char="–"/>
        <a:defRPr sz="3100">
          <a:solidFill>
            <a:srgbClr val="000000"/>
          </a:solidFill>
          <a:latin typeface="+mn-lt"/>
          <a:cs typeface="+mn-cs"/>
          <a:sym typeface="Calibri" pitchFamily="34" charset="0"/>
        </a:defRPr>
      </a:lvl4pPr>
      <a:lvl5pPr marL="1638539" indent="-352710" algn="l" defTabSz="914145" rtl="0" fontAlgn="base" hangingPunct="0">
        <a:spcBef>
          <a:spcPts val="703"/>
        </a:spcBef>
        <a:spcAft>
          <a:spcPct val="0"/>
        </a:spcAft>
        <a:buSzPct val="100000"/>
        <a:buFont typeface="Arial" pitchFamily="34" charset="0"/>
        <a:buChar char="»"/>
        <a:defRPr sz="3100">
          <a:solidFill>
            <a:srgbClr val="000000"/>
          </a:solidFill>
          <a:latin typeface="+mn-lt"/>
          <a:cs typeface="+mn-cs"/>
          <a:sym typeface="Calibri" pitchFamily="34" charset="0"/>
        </a:defRPr>
      </a:lvl5pPr>
      <a:lvl6pPr marL="1959997" indent="-352710" algn="l" defTabSz="914145" rtl="0" fontAlgn="base" hangingPunct="0">
        <a:spcBef>
          <a:spcPts val="703"/>
        </a:spcBef>
        <a:spcAft>
          <a:spcPct val="0"/>
        </a:spcAft>
        <a:buSzPct val="100000"/>
        <a:buFont typeface="Arial" pitchFamily="34" charset="0"/>
        <a:buChar char="»"/>
        <a:defRPr sz="3100">
          <a:solidFill>
            <a:srgbClr val="000000"/>
          </a:solidFill>
          <a:latin typeface="+mn-lt"/>
          <a:cs typeface="+mn-cs"/>
          <a:sym typeface="Calibri" pitchFamily="34" charset="0"/>
        </a:defRPr>
      </a:lvl6pPr>
      <a:lvl7pPr marL="2281454" indent="-352710" algn="l" defTabSz="914145" rtl="0" fontAlgn="base" hangingPunct="0">
        <a:spcBef>
          <a:spcPts val="703"/>
        </a:spcBef>
        <a:spcAft>
          <a:spcPct val="0"/>
        </a:spcAft>
        <a:buSzPct val="100000"/>
        <a:buFont typeface="Arial" pitchFamily="34" charset="0"/>
        <a:buChar char="»"/>
        <a:defRPr sz="3100">
          <a:solidFill>
            <a:srgbClr val="000000"/>
          </a:solidFill>
          <a:latin typeface="+mn-lt"/>
          <a:cs typeface="+mn-cs"/>
          <a:sym typeface="Calibri" pitchFamily="34" charset="0"/>
        </a:defRPr>
      </a:lvl7pPr>
      <a:lvl8pPr marL="2602911" indent="-352710" algn="l" defTabSz="914145" rtl="0" fontAlgn="base" hangingPunct="0">
        <a:spcBef>
          <a:spcPts val="703"/>
        </a:spcBef>
        <a:spcAft>
          <a:spcPct val="0"/>
        </a:spcAft>
        <a:buSzPct val="100000"/>
        <a:buFont typeface="Arial" pitchFamily="34" charset="0"/>
        <a:buChar char="»"/>
        <a:defRPr sz="3100">
          <a:solidFill>
            <a:srgbClr val="000000"/>
          </a:solidFill>
          <a:latin typeface="+mn-lt"/>
          <a:cs typeface="+mn-cs"/>
          <a:sym typeface="Calibri" pitchFamily="34" charset="0"/>
        </a:defRPr>
      </a:lvl8pPr>
      <a:lvl9pPr marL="2924369" indent="-352710" algn="l" defTabSz="914145" rtl="0" fontAlgn="base" hangingPunct="0">
        <a:spcBef>
          <a:spcPts val="703"/>
        </a:spcBef>
        <a:spcAft>
          <a:spcPct val="0"/>
        </a:spcAft>
        <a:buSzPct val="100000"/>
        <a:buFont typeface="Arial" pitchFamily="34" charset="0"/>
        <a:buChar char="»"/>
        <a:defRPr sz="3100">
          <a:solidFill>
            <a:srgbClr val="000000"/>
          </a:solidFill>
          <a:latin typeface="+mn-lt"/>
          <a:cs typeface="+mn-cs"/>
          <a:sym typeface="Calibri" pitchFamily="34" charset="0"/>
        </a:defRPr>
      </a:lvl9pPr>
    </p:bodyStyle>
    <p:otherStyle>
      <a:defPPr>
        <a:defRPr lang="ru-RU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348880"/>
            <a:ext cx="70832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Изменение параметров пенсионной системы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02" t="8563" r="4270" b="-8100"/>
          <a:stretch/>
        </p:blipFill>
        <p:spPr bwMode="auto">
          <a:xfrm>
            <a:off x="-981673" y="90058"/>
            <a:ext cx="10086543" cy="6830841"/>
          </a:xfrm>
          <a:prstGeom prst="rect">
            <a:avLst/>
          </a:prstGeom>
          <a:noFill/>
          <a:ln>
            <a:noFill/>
          </a:ln>
          <a:effectLst>
            <a:glow rad="139700">
              <a:schemeClr val="tx2">
                <a:lumMod val="20000"/>
                <a:lumOff val="8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gray">
          <a:xfrm>
            <a:off x="2582519" y="5204717"/>
            <a:ext cx="4343400" cy="609600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Давлетчин</a:t>
            </a:r>
            <a:r>
              <a:rPr lang="ru-RU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Р.М.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Изображение 1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4330" y="99583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Москва, Сентябрь, 2018 год</a:t>
            </a:r>
            <a:endParaRPr lang="ru-RU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4626" y="4214337"/>
            <a:ext cx="90693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FF0000"/>
                </a:solidFill>
              </a:rPr>
              <a:t>Заместитель начальника Департамента организации назначения и выплаты пенсий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52" y="1194718"/>
            <a:ext cx="918985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Об основных аспектах законопроекта о повышении пенсионного возраста и взаимодействии с ФНПР</a:t>
            </a:r>
          </a:p>
          <a:p>
            <a:pPr algn="ctr"/>
            <a:endParaRPr lang="ru-RU" sz="3600" b="1" cap="none" spc="0" dirty="0">
              <a:ln w="50800"/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/>
            <a:endParaRPr lang="ru-RU" sz="3600" b="1" cap="none" spc="0" dirty="0">
              <a:ln w="50800"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280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-2738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Пенсия по старости за работу на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Крайнем Севере менее 15 лет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308" y="1547500"/>
            <a:ext cx="4396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00FF"/>
                </a:solidFill>
              </a:rPr>
              <a:t>действующее законодательство</a:t>
            </a:r>
            <a:endParaRPr lang="ru-RU" sz="22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0741" y="1053679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95439"/>
              </p:ext>
            </p:extLst>
          </p:nvPr>
        </p:nvGraphicFramePr>
        <p:xfrm>
          <a:off x="179512" y="1988795"/>
          <a:ext cx="4339288" cy="3179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6109"/>
                <a:gridCol w="1463856"/>
                <a:gridCol w="1659323"/>
              </a:tblGrid>
              <a:tr h="476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в районах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Крайнего Севера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Возраст, с которого возникает право на пенсию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мужчин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женщин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лет 6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лет 8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 года 8 мес.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лет 4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52 года 4 мес.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 года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лет 8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год 8 мес.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лет 4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год 4 мес.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лет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лет 8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лет 8 мес.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лет 4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лет 4 мес.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лет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лет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31182"/>
              </p:ext>
            </p:extLst>
          </p:nvPr>
        </p:nvGraphicFramePr>
        <p:xfrm>
          <a:off x="4716016" y="1977747"/>
          <a:ext cx="4339288" cy="3179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6109"/>
                <a:gridCol w="1463856"/>
                <a:gridCol w="1659323"/>
              </a:tblGrid>
              <a:tr h="476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в районах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Крайнего Севера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Возраст, с которого возникает право на пенсию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2020 году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мужчин, </a:t>
                      </a:r>
                      <a:b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женщин, </a:t>
                      </a:r>
                      <a: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лет 6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лет 8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53года 8 мес.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лет 4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53 года 4 мес.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 года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лет 8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 года 8 мес.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лет 4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 года 4 мес.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 года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лет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лет 8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год 8 мес.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лет 4 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год 4 мес.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лет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40394" y="1547500"/>
            <a:ext cx="43961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00FF"/>
                </a:solidFill>
              </a:rPr>
              <a:t>законопроект</a:t>
            </a:r>
            <a:endParaRPr lang="ru-RU" sz="2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5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3"/>
          <p:cNvSpPr>
            <a:spLocks noChangeArrowheads="1"/>
          </p:cNvSpPr>
          <p:nvPr/>
        </p:nvSpPr>
        <p:spPr bwMode="gray">
          <a:xfrm>
            <a:off x="323528" y="1798603"/>
            <a:ext cx="8367642" cy="836827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gray">
          <a:xfrm>
            <a:off x="475399" y="1339286"/>
            <a:ext cx="8061344" cy="795489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wrap="square" anchor="ctr"/>
          <a:lstStyle/>
          <a:p>
            <a:pPr algn="ctr">
              <a:defRPr/>
            </a:pP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Пенсии</a:t>
            </a: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связи с особыми условиями труда </a:t>
            </a:r>
            <a:b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(при уплате дополнительного тарифа)</a:t>
            </a:r>
            <a:endParaRPr lang="ru-RU" sz="2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8527" y="2153703"/>
            <a:ext cx="8083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Список </a:t>
            </a:r>
            <a:r>
              <a:rPr lang="ru-RU" sz="2000" dirty="0"/>
              <a:t>№ </a:t>
            </a:r>
            <a:r>
              <a:rPr lang="ru-RU" sz="2000" dirty="0" smtClean="0"/>
              <a:t>1; Список </a:t>
            </a:r>
            <a:r>
              <a:rPr lang="ru-RU" sz="2000" dirty="0"/>
              <a:t>№ </a:t>
            </a:r>
            <a:r>
              <a:rPr lang="ru-RU" sz="2000" dirty="0" smtClean="0"/>
              <a:t>2; </a:t>
            </a:r>
            <a:r>
              <a:rPr lang="ru-RU" sz="2000" dirty="0"/>
              <a:t>«Малые» списки</a:t>
            </a: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gray">
          <a:xfrm>
            <a:off x="405815" y="5466013"/>
            <a:ext cx="8367642" cy="625801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23"/>
          <p:cNvSpPr>
            <a:spLocks noChangeArrowheads="1"/>
          </p:cNvSpPr>
          <p:nvPr/>
        </p:nvSpPr>
        <p:spPr bwMode="gray">
          <a:xfrm>
            <a:off x="531559" y="5120949"/>
            <a:ext cx="8061344" cy="468976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wrap="square" anchor="ctr"/>
          <a:lstStyle/>
          <a:p>
            <a:pPr algn="ctr"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2843" y="5167644"/>
            <a:ext cx="80613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Пенсии в </a:t>
            </a: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связи с </a:t>
            </a: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радиационным воздействием</a:t>
            </a:r>
            <a:endParaRPr lang="ru-RU" sz="2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2567" y="5693186"/>
            <a:ext cx="8151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Лица, пострадавшие от техногенных катастроф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636" y="-13714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Виды досрочных пенсий</a:t>
            </a:r>
          </a:p>
          <a:p>
            <a:pPr algn="ctr"/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(сохранение возраста)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gray">
          <a:xfrm>
            <a:off x="359978" y="3423796"/>
            <a:ext cx="8413480" cy="122785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gray">
          <a:xfrm>
            <a:off x="509252" y="2995470"/>
            <a:ext cx="8061344" cy="500334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wrap="square" anchor="ctr"/>
          <a:lstStyle/>
          <a:p>
            <a:pPr algn="ctr"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7690" y="2995470"/>
            <a:ext cx="891081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Пенсии по социальным мотивам и состоянию </a:t>
            </a: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здоровья</a:t>
            </a:r>
            <a:endParaRPr lang="ru-RU" sz="2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7803" y="3401705"/>
            <a:ext cx="8360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Женщины</a:t>
            </a:r>
            <a:r>
              <a:rPr lang="ru-RU" sz="2000" dirty="0"/>
              <a:t>, родившие </a:t>
            </a:r>
            <a:r>
              <a:rPr lang="ru-RU" sz="2000" dirty="0" smtClean="0"/>
              <a:t>2 </a:t>
            </a:r>
            <a:r>
              <a:rPr lang="ru-RU" sz="2000" dirty="0"/>
              <a:t>и более </a:t>
            </a:r>
            <a:r>
              <a:rPr lang="ru-RU" sz="2000" dirty="0" smtClean="0"/>
              <a:t>детей, проработавшие 12 лет в районах Крайнего Севера или 17 лет в приравненных к ним местностях ; родители  или опекуны инвалидов с детства; инвалиды вследствие военной травмы; инвалиды </a:t>
            </a:r>
            <a:r>
              <a:rPr lang="ru-RU" sz="2000" dirty="0"/>
              <a:t>по зрению 1 </a:t>
            </a:r>
            <a:r>
              <a:rPr lang="ru-RU" sz="2000" dirty="0" smtClean="0"/>
              <a:t>группы; лилипуты </a:t>
            </a:r>
            <a:r>
              <a:rPr lang="ru-RU" sz="2000" dirty="0"/>
              <a:t>(карлики</a:t>
            </a:r>
            <a:r>
              <a:rPr lang="ru-RU" sz="2000" dirty="0" smtClean="0"/>
              <a:t>) и др.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45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41812"/>
              </p:ext>
            </p:extLst>
          </p:nvPr>
        </p:nvGraphicFramePr>
        <p:xfrm>
          <a:off x="13488" y="1124744"/>
          <a:ext cx="9095016" cy="5670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366"/>
                <a:gridCol w="7141378"/>
                <a:gridCol w="1630272"/>
              </a:tblGrid>
              <a:tr h="31310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категория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максимальная величина уменьшения возраста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21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ликвидаторы ЧАЭС 1986-1987 </a:t>
                      </a:r>
                      <a:r>
                        <a:rPr lang="ru-RU" sz="1100" dirty="0" err="1">
                          <a:effectLst/>
                        </a:rPr>
                        <a:t>г.г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21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ликвидаторы ЧАЭС 1988-1990 </a:t>
                      </a:r>
                      <a:r>
                        <a:rPr lang="ru-RU" sz="1100" dirty="0" err="1">
                          <a:effectLst/>
                        </a:rPr>
                        <a:t>г.г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21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граждане, эвакуированные из зоны отчуждения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21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граждане, постоянно проживавшие (проживающие), работающие в зоне отселения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 7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324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граждане, постоянно проживающие (работающие) в зоне проживания с правом на отселение, а также выехавшие добровольно из указанной зоны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 5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21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граждане, постоянно проживающие (работающие) в зоне проживания с льготным социально-экономическим статусом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 3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21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граждане, получившие или перенесшие лучевую болезнь и другие заболевания вследствие катастрофы на ЧАЭС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205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граждане, занятые на эксплуатации ЧАЭС и работах в зоне </a:t>
                      </a:r>
                      <a:r>
                        <a:rPr lang="ru-RU" sz="1100" dirty="0" smtClean="0">
                          <a:effectLst/>
                        </a:rPr>
                        <a:t>отчуждения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21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граждане, ставшие инвалидами вследствие катастрофы на ЧАЭС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21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ликвидаторы аварии на ПО «Маяк» 1957-1958 </a:t>
                      </a:r>
                      <a:r>
                        <a:rPr lang="ru-RU" sz="1100" dirty="0" err="1">
                          <a:effectLst/>
                        </a:rPr>
                        <a:t>г.г</a:t>
                      </a:r>
                      <a:r>
                        <a:rPr lang="ru-RU" sz="1100" dirty="0">
                          <a:effectLst/>
                        </a:rPr>
                        <a:t>. и сбросов радиоактивных отходов в реку </a:t>
                      </a:r>
                      <a:r>
                        <a:rPr lang="ru-RU" sz="1100" dirty="0" err="1">
                          <a:effectLst/>
                        </a:rPr>
                        <a:t>Теча</a:t>
                      </a:r>
                      <a:r>
                        <a:rPr lang="ru-RU" sz="1100" dirty="0">
                          <a:effectLst/>
                        </a:rPr>
                        <a:t> в 1949 - 1956 </a:t>
                      </a:r>
                      <a:r>
                        <a:rPr lang="ru-RU" sz="1100" dirty="0" err="1">
                          <a:effectLst/>
                        </a:rPr>
                        <a:t>г.г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21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ликвидаторы аварии на ПО «Маяк» 1959-1961 </a:t>
                      </a:r>
                      <a:r>
                        <a:rPr lang="ru-RU" sz="1100" dirty="0" err="1">
                          <a:effectLst/>
                        </a:rPr>
                        <a:t>г.г</a:t>
                      </a:r>
                      <a:r>
                        <a:rPr lang="ru-RU" sz="1100" dirty="0">
                          <a:effectLst/>
                        </a:rPr>
                        <a:t>. и сбросов радиоактивных отходов в реку </a:t>
                      </a:r>
                      <a:r>
                        <a:rPr lang="ru-RU" sz="1100" dirty="0" err="1">
                          <a:effectLst/>
                        </a:rPr>
                        <a:t>Теча</a:t>
                      </a:r>
                      <a:r>
                        <a:rPr lang="ru-RU" sz="1100" dirty="0">
                          <a:effectLst/>
                        </a:rPr>
                        <a:t> в 1957 - 1962 </a:t>
                      </a:r>
                      <a:r>
                        <a:rPr lang="ru-RU" sz="1100" dirty="0" err="1">
                          <a:effectLst/>
                        </a:rPr>
                        <a:t>г.г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324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граждане, эвакуированные, а также добровольно выехавшие из населенных пунктов, пострадавших вследствие аварии на ПО «Маяк» и сбросов радиоактивных отходов в реку </a:t>
                      </a:r>
                      <a:r>
                        <a:rPr lang="ru-RU" sz="1100" dirty="0" err="1">
                          <a:effectLst/>
                        </a:rPr>
                        <a:t>Теча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43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граждане, проживающие в населенных пунктах, пострадавших вследствие аварии на ПО «Маяк» и сбросов радиоактивных отходов в реку </a:t>
                      </a:r>
                      <a:r>
                        <a:rPr lang="ru-RU" sz="1100" dirty="0" err="1">
                          <a:effectLst/>
                        </a:rPr>
                        <a:t>Теча</a:t>
                      </a:r>
                      <a:r>
                        <a:rPr lang="ru-RU" sz="1100" dirty="0">
                          <a:effectLst/>
                        </a:rPr>
                        <a:t>, где доза облучения свыше 1 </a:t>
                      </a:r>
                      <a:r>
                        <a:rPr lang="ru-RU" sz="1100" dirty="0" err="1">
                          <a:effectLst/>
                        </a:rPr>
                        <a:t>мЗв</a:t>
                      </a:r>
                      <a:r>
                        <a:rPr lang="ru-RU" sz="1100" dirty="0">
                          <a:effectLst/>
                        </a:rPr>
                        <a:t> (0,1 бэр), а также выехавшие добровольно из них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 5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540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граждане, указанные в графах 1-6 и 10-13 таблицы, одновременно имеющие право на досрочную страховую пенсию по стрости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суммирование льгот по уменьшению возраста, но не более 10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21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граждане из подразделений особого риска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  <a:tr h="2160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граждане, пострадавшие вследствие ядерных испытаний на Семипалатинском полигоне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25" marR="35225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27384"/>
            <a:ext cx="913051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Категори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лиц, пострадавших от техногенных катастроф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7545"/>
              </p:ext>
            </p:extLst>
          </p:nvPr>
        </p:nvGraphicFramePr>
        <p:xfrm>
          <a:off x="467544" y="1336336"/>
          <a:ext cx="8496944" cy="5261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12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Подземные работы, работы с вредными условиями труда и в горячих цехах  (Список  № 1)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Работы с тяжелыми условиями труда (Список  № 2)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Работа в качестве трактористов-машинистов в сельском хозяйстве, других отраслях экономики, а также в качестве машинистов строительных, дорожных и погрузочно-разгрузочных машин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Работа в текстильной промышленности на работах с повышенной интенсивностью и тяжестью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Работа рабочих локомотивных бригад и работников отдельных категорий, непосредственно осуществляющих организацию перевозок и обеспечивающих безопасность движения на железнодорожном транспорте и метрополитене, а также в качестве водителей грузовых автомобилей непосредственно в технологическом процессе на шахтах, разрезах, в рудниках или рудных карьерах на вывозе угля, сланца, руды, породы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Работа в экспедициях, партиях, отрядах, на участках и в бригадах непосредственно на полевых геолого-разведочных, поисковых, топографо-геодезических, геофизических, гидрографических, гидрологических, лесоустроительных и изыскательских работах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Работа в качестве рабочих, мастеров (в том числе старших) непосредственно на лесозаготовках и лесосплаве, включая обслуживание механизмов и оборудования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Работа в качестве механизаторов (докеров-механизаторов) комплексных бригад на погрузочно-разгрузочных работах в портах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Работа в плавсоставе на судах морского, речного флота и флота рыбной промышленности (за исключением портовых судов, постоянно работающих в акватории порта, служебно-вспомогательных и разъездных судов, судов пригородного и внутригородского сообщения)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4624"/>
            <a:ext cx="913051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Категории лиц, работающих по Списку № 1, Списку № 2 и «малым» спискам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624"/>
            <a:ext cx="913051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Категории лиц, работающих по Списку № 1, Списку № 2 и «малым» спискам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0326"/>
              </p:ext>
            </p:extLst>
          </p:nvPr>
        </p:nvGraphicFramePr>
        <p:xfrm>
          <a:off x="467544" y="1124744"/>
          <a:ext cx="8496944" cy="5261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212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Работа в качестве водителей автобусов, троллейбусов, трамваев на регулярных городских пассажирских маршрутах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Работа в течение полного рабочего дня на подземных и открытых горных работах (включая личный состав горноспасательных частей) по добыче угля, сланца, руды и других полезных ископаемых и на строительстве шахт и рудников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6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Работа на судах морского флота рыбной промышленности на работах по добыче, обработке рыбы и морепродуктов, приему готовой продукции на промысле (независимо от характера выполняемой работы), а также на отдельных видах судов морского, речного флота и флота рыбной промышленности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Работа в летном составе гражданской авиации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Работа, связанная с непосредственным управлением полетами воздушных судов гражданской авиации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Работа в инженерно-техническом составе на работах по непосредственному обслуживанию воздушных судов гражданской авиации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Работа в качестве спасателей в профессиональных аварийно-спасательных службах, профессиональных аварийно-спасательных формированиях МЧС России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Работа с осужденными в качестве рабочих и служащих учреждений, исполняющих уголовные наказания в виде лишения свободы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Работа на должностях Государственной противопожарной службы  федерального органа исполнительной власти, осуществляющего функции по выработке и реализации государственной политики, нормативно-правовому регулированию в области гражданской обороны, защиты населения и территорий от чрезвычайных ситуаций природного и техногенного характера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9652" marR="19652" marT="19652" marB="1965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1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6568" y="4651296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956 672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5428381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пенсионера, проживающих в сельской местности и имеющих необходимый «сельский» стаж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3601" y="4651296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944 837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7176" y="5628631"/>
            <a:ext cx="328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из них неработающих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68760"/>
            <a:ext cx="80734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Вступление в силу нормы о «селе» переносится на 01.01.2019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black">
          <a:xfrm>
            <a:off x="115568" y="2276872"/>
            <a:ext cx="89687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400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Установление 25% повышения фиксированной выплаты к страховой пенсии для неработающих пенсионеров, живущих в селе, у которых есть не менее 30 лет стажа в сельском хозяйстве</a:t>
            </a:r>
            <a:endParaRPr lang="en-US" altLang="ru-RU" sz="2400" i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59664" y="911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Меры социальной поддержки «сельским» жителям</a:t>
            </a:r>
            <a:endParaRPr lang="en-US" sz="3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36512" y="3861048"/>
            <a:ext cx="9144000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24686" y="3995772"/>
            <a:ext cx="91686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Данные по состоянию на июль 2017 года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073797311"/>
              </p:ext>
            </p:extLst>
          </p:nvPr>
        </p:nvGraphicFramePr>
        <p:xfrm>
          <a:off x="4311881" y="3212976"/>
          <a:ext cx="483211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4462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Стаж, дающий право на досрочный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выход на пенсию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72523636"/>
              </p:ext>
            </p:extLst>
          </p:nvPr>
        </p:nvGraphicFramePr>
        <p:xfrm>
          <a:off x="0" y="3212976"/>
          <a:ext cx="483211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28"/>
          <p:cNvSpPr txBox="1">
            <a:spLocks noChangeArrowheads="1"/>
          </p:cNvSpPr>
          <p:nvPr/>
        </p:nvSpPr>
        <p:spPr bwMode="black">
          <a:xfrm>
            <a:off x="4860032" y="1268760"/>
            <a:ext cx="428396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стажу работы предлагается уменьшить на 3 года, то есть возможность выхода на пенсию на 2 года, но не ранее чем в 60 лет (для мужчин) или 55 лет (для женщин)</a:t>
            </a:r>
            <a:endParaRPr lang="en-US" altLang="ru-RU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8" y="2924944"/>
            <a:ext cx="4104456" cy="3456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23528" y="2996952"/>
            <a:ext cx="4392488" cy="33843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8"/>
          <p:cNvSpPr txBox="1">
            <a:spLocks noChangeArrowheads="1"/>
          </p:cNvSpPr>
          <p:nvPr/>
        </p:nvSpPr>
        <p:spPr bwMode="black">
          <a:xfrm>
            <a:off x="432048" y="2636912"/>
            <a:ext cx="42839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Сейчас в законопроекте</a:t>
            </a:r>
            <a:endParaRPr lang="en-US" altLang="ru-RU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3" y="1908121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 детей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32386" y="3645024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4 детей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1" y="5445224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5 детей</a:t>
            </a:r>
            <a:endParaRPr lang="ru-RU" sz="3200" dirty="0"/>
          </a:p>
        </p:txBody>
      </p:sp>
      <p:pic>
        <p:nvPicPr>
          <p:cNvPr id="17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/>
          <p:cNvSpPr/>
          <p:nvPr/>
        </p:nvSpPr>
        <p:spPr>
          <a:xfrm>
            <a:off x="3516089" y="1913290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481957" y="162880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</a:rPr>
              <a:t>енсионный возраст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1" name="Picture 11" descr="num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09996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num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76" y="1913290"/>
            <a:ext cx="473627" cy="62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812" y="3354888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/>
          <p:cNvSpPr/>
          <p:nvPr/>
        </p:nvSpPr>
        <p:spPr>
          <a:xfrm>
            <a:off x="3499464" y="3639378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465332" y="3354888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</a:rPr>
              <a:t>енсионный возраст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7" name="Picture 11" descr="num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3" y="3636084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11" y="5161909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право 28"/>
          <p:cNvSpPr/>
          <p:nvPr/>
        </p:nvSpPr>
        <p:spPr>
          <a:xfrm>
            <a:off x="3566363" y="5446399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532231" y="5161909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</a:rPr>
              <a:t>енсионный возраст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31" name="Picture 11" descr="num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02" y="5443105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num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93631"/>
            <a:ext cx="414664" cy="5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num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85" y="3639378"/>
            <a:ext cx="459693" cy="65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465332" y="587431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действующая норма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528" y="323945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Досрочные пенсии многодетным матерям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0832" y="-27384"/>
            <a:ext cx="9174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Предоставление права досрочного выхода на пенсию многодетным матерям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021109"/>
              </p:ext>
            </p:extLst>
          </p:nvPr>
        </p:nvGraphicFramePr>
        <p:xfrm>
          <a:off x="323528" y="1340768"/>
          <a:ext cx="8568952" cy="4998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517"/>
                <a:gridCol w="2118594"/>
                <a:gridCol w="2227359"/>
                <a:gridCol w="2312482"/>
              </a:tblGrid>
              <a:tr h="472584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ЖЕНЩИНЫ, РОДИВШИЕ И ВОСПИТАВШИЕ ДО 8-ЛЕТНЕГО ВОЗРАСТА 3-Х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повышения возраста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рождения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назначения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</a:tr>
              <a:tr h="206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 gridSpan="4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495826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ЕНЩИНЫ, РОДИВШИЕ И ВОСПИТАВШИЕ ДО 8-ЛЕТНЕГО ВОЗРАСТА 4-Х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повышения возраста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рождения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назначения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</a:tr>
              <a:tr h="206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5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6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Индексация страховой пенсии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2019 года по 2024 год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gray">
          <a:xfrm>
            <a:off x="323528" y="1243786"/>
            <a:ext cx="8496944" cy="232923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95469"/>
            <a:ext cx="86409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/>
              <a:t>В результате проведенных мероприятий </a:t>
            </a:r>
            <a:r>
              <a:rPr lang="ru-RU" sz="2600" b="1" u="sng" dirty="0" smtClean="0"/>
              <a:t>средний размер страховой пенсии</a:t>
            </a:r>
            <a:r>
              <a:rPr lang="ru-RU" sz="2600" b="1" dirty="0" smtClean="0"/>
              <a:t> для неработающих пенсионеров  </a:t>
            </a:r>
            <a:r>
              <a:rPr lang="ru-RU" sz="3200" b="1" dirty="0" smtClean="0">
                <a:solidFill>
                  <a:srgbClr val="FF0000"/>
                </a:solidFill>
              </a:rPr>
              <a:t>увеличивается ежегодно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на 1 000 рублей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600" b="1" dirty="0" smtClean="0"/>
              <a:t>(в зависимости от стажа и заработной платы пенсионера)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gray">
          <a:xfrm>
            <a:off x="543104" y="3717032"/>
            <a:ext cx="8061344" cy="1944216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wrap="squar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Например, годовой доход в 2019 году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больше на 12 000 рублей,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 в 2018 году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" y="5949280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Гарантии по этому увеличению закрепляются Законом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-171400"/>
            <a:ext cx="84969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C00000"/>
                </a:solidFill>
              </a:rPr>
              <a:t>Пенсионная система. </a:t>
            </a:r>
            <a:r>
              <a:rPr lang="en-US" sz="3800" b="1" dirty="0" smtClean="0">
                <a:solidFill>
                  <a:srgbClr val="C00000"/>
                </a:solidFill>
              </a:rPr>
              <a:t/>
            </a:r>
            <a:br>
              <a:rPr lang="en-US" sz="3800" b="1" dirty="0" smtClean="0">
                <a:solidFill>
                  <a:srgbClr val="C00000"/>
                </a:solidFill>
              </a:rPr>
            </a:br>
            <a:r>
              <a:rPr lang="ru-RU" sz="3800" b="1" dirty="0" smtClean="0">
                <a:solidFill>
                  <a:srgbClr val="C00000"/>
                </a:solidFill>
              </a:rPr>
              <a:t>Масштаб и характер </a:t>
            </a:r>
            <a:endParaRPr lang="ru-RU" sz="3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В России исторически сложилась пенсионная система, охватывающая 100 процентов граждан: все, 146,9 млн. граждан, имеют право   </a:t>
            </a:r>
            <a:r>
              <a:rPr lang="ru-RU" sz="2000" b="1" dirty="0" smtClean="0">
                <a:solidFill>
                  <a:srgbClr val="0000FF"/>
                </a:solidFill>
              </a:rPr>
              <a:t>либо </a:t>
            </a:r>
            <a:r>
              <a:rPr lang="ru-RU" sz="2000" b="1" dirty="0" smtClean="0">
                <a:solidFill>
                  <a:srgbClr val="0000FF"/>
                </a:solidFill>
              </a:rPr>
              <a:t>на страховые пенсии, либо на пенсии в рамках    государственного </a:t>
            </a:r>
            <a:r>
              <a:rPr lang="en-US" sz="2000" b="1" dirty="0" smtClean="0">
                <a:solidFill>
                  <a:srgbClr val="0000FF"/>
                </a:solidFill>
              </a:rPr>
              <a:t/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пенсионного обеспечения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(при наступлении оснований, в частности старости или инвалидности)</a:t>
            </a: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gray">
          <a:xfrm>
            <a:off x="323528" y="3861048"/>
            <a:ext cx="8496944" cy="2736304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wrap="square"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sz="1600" b="1" dirty="0" smtClean="0"/>
              <a:t> </a:t>
            </a:r>
            <a:r>
              <a:rPr lang="ru-RU" b="1" dirty="0" smtClean="0"/>
              <a:t>Пенсионная система – это  46,5 млн. пенсионеров и 8 трлн. рублей расходов государства ежегодно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600" b="1" dirty="0" smtClean="0"/>
              <a:t> Выплата страховых пенсий на 6,8 трлн. рублей в год, из которых объем страховых взносов - 4,9 трлн. рублей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600" b="1" dirty="0" smtClean="0"/>
              <a:t> Ежегодный трансферт федерального бюджета на выплату страховых пенсий – 1,9 трлн. рублей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600" b="1" dirty="0" smtClean="0"/>
              <a:t> Ежегодный трансферт федерального бюджета на выплату пенсий по государственному пенсионному обеспечению, в том числе социальных пенсий – 1,2 трлн. рублей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1600" b="1" dirty="0" smtClean="0"/>
              <a:t> Ежегодный трансферт федерального бюджета в ПФР на ежемесячные денежные выплаты и иные социальные выплаты гражданам – 960 млрд.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46560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ОСНОВНЫЕ ЦЕЛИ ПЕНСИОННОЙ СИСТЕМЫ: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0000"/>
                </a:solidFill>
              </a:rPr>
              <a:t>социально приемлемый уровень пенсионного обеспечения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0000"/>
                </a:solidFill>
              </a:rPr>
              <a:t>стабильный уровень страховой нагрузки работодателей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0000"/>
                </a:solidFill>
              </a:rPr>
              <a:t>сбалансированность и финансовая устойчивость</a:t>
            </a:r>
          </a:p>
        </p:txBody>
      </p:sp>
    </p:spTree>
    <p:extLst>
      <p:ext uri="{BB962C8B-B14F-4D97-AF65-F5344CB8AC3E}">
        <p14:creationId xmlns:p14="http://schemas.microsoft.com/office/powerpoint/2010/main" val="345320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-993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Индексация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страховой пенсии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c 01.01.2025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gray">
          <a:xfrm>
            <a:off x="3461597" y="1196752"/>
            <a:ext cx="5521361" cy="1382219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gray">
          <a:xfrm>
            <a:off x="3563889" y="1253629"/>
            <a:ext cx="5328592" cy="1239267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gray">
          <a:xfrm>
            <a:off x="69578" y="1606121"/>
            <a:ext cx="2207741" cy="504056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blackGray">
          <a:xfrm rot="10806395" flipH="1" flipV="1">
            <a:off x="1980414" y="1486129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422" y="1617733"/>
            <a:ext cx="23042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</a:rPr>
              <a:t>1 февраля</a:t>
            </a:r>
            <a:endParaRPr lang="ru-RU" sz="2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1268760"/>
            <a:ext cx="458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Индексация фиксированной выплаты и страховой пенсии на уровень инфляции</a:t>
            </a:r>
            <a:endParaRPr lang="ru-RU" sz="2400" b="1" dirty="0"/>
          </a:p>
        </p:txBody>
      </p: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3635896" y="1412776"/>
            <a:ext cx="168275" cy="168275"/>
            <a:chOff x="2928" y="2208"/>
            <a:chExt cx="262" cy="262"/>
          </a:xfrm>
        </p:grpSpPr>
        <p:sp>
          <p:nvSpPr>
            <p:cNvPr id="42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" name="AutoShape 3"/>
          <p:cNvSpPr>
            <a:spLocks noChangeArrowheads="1"/>
          </p:cNvSpPr>
          <p:nvPr/>
        </p:nvSpPr>
        <p:spPr bwMode="gray">
          <a:xfrm>
            <a:off x="3444149" y="3356992"/>
            <a:ext cx="5538809" cy="1862319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gray">
          <a:xfrm>
            <a:off x="3563245" y="3443485"/>
            <a:ext cx="5346794" cy="1684089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13"/>
          <p:cNvSpPr>
            <a:spLocks noChangeArrowheads="1"/>
          </p:cNvSpPr>
          <p:nvPr/>
        </p:nvSpPr>
        <p:spPr bwMode="gray">
          <a:xfrm>
            <a:off x="69578" y="4016133"/>
            <a:ext cx="2207741" cy="504056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blackGray">
          <a:xfrm rot="10806395" flipH="1" flipV="1">
            <a:off x="1997234" y="3896141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90242" y="4021939"/>
            <a:ext cx="23042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</a:rPr>
              <a:t>1 апреля</a:t>
            </a:r>
            <a:endParaRPr lang="ru-RU" sz="2600" b="1" dirty="0">
              <a:solidFill>
                <a:srgbClr val="0000FF"/>
              </a:solidFill>
            </a:endParaRPr>
          </a:p>
        </p:txBody>
      </p:sp>
      <p:grpSp>
        <p:nvGrpSpPr>
          <p:cNvPr id="49" name="Group 21"/>
          <p:cNvGrpSpPr>
            <a:grpSpLocks/>
          </p:cNvGrpSpPr>
          <p:nvPr/>
        </p:nvGrpSpPr>
        <p:grpSpPr bwMode="auto">
          <a:xfrm>
            <a:off x="3638513" y="3548757"/>
            <a:ext cx="168275" cy="168275"/>
            <a:chOff x="2928" y="2208"/>
            <a:chExt cx="262" cy="262"/>
          </a:xfrm>
        </p:grpSpPr>
        <p:sp>
          <p:nvSpPr>
            <p:cNvPr id="50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816423" y="3356992"/>
            <a:ext cx="51480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Индексация страховой </a:t>
            </a:r>
            <a:r>
              <a:rPr lang="ru-RU" sz="2400" b="1" dirty="0"/>
              <a:t>пенсии </a:t>
            </a:r>
            <a:r>
              <a:rPr lang="ru-RU" sz="2400" b="1" dirty="0" smtClean="0"/>
              <a:t>на дополнительный коэффициент </a:t>
            </a:r>
            <a:r>
              <a:rPr lang="ru-RU" sz="1600" b="1" dirty="0" smtClean="0"/>
              <a:t>(разница </a:t>
            </a:r>
            <a:r>
              <a:rPr lang="ru-RU" sz="1600" b="1" dirty="0"/>
              <a:t>между годовым индексом роста среднемесячной </a:t>
            </a:r>
            <a:r>
              <a:rPr lang="ru-RU" sz="1600" b="1" dirty="0" smtClean="0"/>
              <a:t>зарплаты и коэффициентом индексации на 1 февраля, но не более индекса доходов ПФР)</a:t>
            </a:r>
            <a:endParaRPr lang="ru-RU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5550331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Такая индексация позволит обеспечить постоянное увеличение размера пенсии на уровень выше инфляции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1988840"/>
            <a:ext cx="4824536" cy="1224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6700" y="1916832"/>
            <a:ext cx="4001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Лица, соответствующие условиям необходимым для назначения пенсии в соответствии с законодательством Российской Федерации, действовавшим 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31.12.2018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2176408"/>
            <a:ext cx="4248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ПРЕДОСТАВЛЕНИЕ ФЕДЕРАЛЬНЫХ ЛЬГОТ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25062\Desktop\17454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00" y="1419158"/>
            <a:ext cx="1514500" cy="15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4008" y="3328536"/>
            <a:ext cx="45529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600" b="1" dirty="0" smtClean="0">
                <a:solidFill>
                  <a:srgbClr val="C00000"/>
                </a:solidFill>
              </a:rPr>
              <a:t>по налогу на недвижимость</a:t>
            </a:r>
          </a:p>
          <a:p>
            <a:pPr marL="285750" indent="-285750">
              <a:buFontTx/>
              <a:buChar char="-"/>
            </a:pPr>
            <a:r>
              <a:rPr lang="ru-RU" sz="2600" b="1" dirty="0" smtClean="0">
                <a:solidFill>
                  <a:srgbClr val="C00000"/>
                </a:solidFill>
              </a:rPr>
              <a:t>по налогу на землю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221040" y="4509120"/>
            <a:ext cx="8671440" cy="172819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square" anchor="ctr"/>
          <a:lstStyle/>
          <a:p>
            <a:pPr algn="ctr"/>
            <a:r>
              <a:rPr lang="ru-RU" sz="2800" b="1" dirty="0" smtClean="0"/>
              <a:t>То есть еще до выхода на пенсию они уже не будут платить налог на дом, квартиру или садовый участок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23945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Сохранение федеральных льгот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1772816"/>
            <a:ext cx="4896544" cy="1224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008" y="1960384"/>
            <a:ext cx="4248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ПРЕДОСТАВЛЕНИЕ РЕГИОНАЛЬНЫХ ЛЬГОТ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25062\Desktop\17454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00" y="1203134"/>
            <a:ext cx="1514500" cy="15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221040" y="3789040"/>
            <a:ext cx="8671440" cy="172819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square" anchor="ctr"/>
          <a:lstStyle/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льготы по бесплатному проезду в общественном транспорте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льготы на ЖКХ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</a:rPr>
              <a:t>льготы </a:t>
            </a:r>
            <a:r>
              <a:rPr lang="ru-RU" sz="2000" b="1" dirty="0" smtClean="0">
                <a:solidFill>
                  <a:srgbClr val="C00000"/>
                </a:solidFill>
              </a:rPr>
              <a:t>при капремонте домов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</a:rPr>
              <a:t>льготы </a:t>
            </a:r>
            <a:r>
              <a:rPr lang="ru-RU" sz="2000" b="1" dirty="0" smtClean="0">
                <a:solidFill>
                  <a:srgbClr val="C00000"/>
                </a:solidFill>
              </a:rPr>
              <a:t>при газификации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</a:rPr>
              <a:t>льготы </a:t>
            </a:r>
            <a:r>
              <a:rPr lang="ru-RU" sz="2000" b="1" dirty="0" smtClean="0">
                <a:solidFill>
                  <a:srgbClr val="C00000"/>
                </a:solidFill>
              </a:rPr>
              <a:t>при покупке медикаментов и др.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23945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Сохранение региональных льгот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5240" y="1674674"/>
            <a:ext cx="4011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Лица, достигшие возраста 60 и 55 лет, и (или) соответствующие условиям необходимым для назначения пенсии в соответствии с законодательством Российской Федерации, действовавшим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на 31.12.2018</a:t>
            </a:r>
          </a:p>
        </p:txBody>
      </p:sp>
    </p:spTree>
    <p:extLst>
      <p:ext uri="{BB962C8B-B14F-4D97-AF65-F5344CB8AC3E}">
        <p14:creationId xmlns:p14="http://schemas.microsoft.com/office/powerpoint/2010/main" val="10486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1772816"/>
            <a:ext cx="4896544" cy="1224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95936" y="1830886"/>
            <a:ext cx="424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ПРЕДОСТАВЛЕНИЕ ОПЛАЧИВАЕМЫХ ДНЕЙ НА ДИСПАНСЕРИЗАЦИЮ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25062\Desktop\17454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00" y="1203134"/>
            <a:ext cx="1514500" cy="15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221040" y="3140968"/>
            <a:ext cx="8671440" cy="252028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square" anchor="ctr"/>
          <a:lstStyle/>
          <a:p>
            <a:pPr algn="ctr"/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9154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Предоставление льгот работникам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предпенсионного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возраста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5240" y="1674674"/>
            <a:ext cx="4011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Работникам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предпенсионного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возраста предоставляются 2 дня на бесплатную диспансеризацию с сохранением заработной платы 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42339" y="3304798"/>
            <a:ext cx="1951420" cy="1613090"/>
            <a:chOff x="244217" y="315044"/>
            <a:chExt cx="1868487" cy="160178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7544" y="1268760"/>
              <a:ext cx="158417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6" descr="plant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4217" y="315044"/>
              <a:ext cx="1868487" cy="160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209192" y="4925158"/>
            <a:ext cx="240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</a:t>
            </a:r>
            <a:r>
              <a:rPr lang="ru-RU" sz="2400" b="1" dirty="0" smtClean="0"/>
              <a:t>аботодатель</a:t>
            </a:r>
            <a:endParaRPr lang="ru-RU" sz="2400" b="1" dirty="0"/>
          </a:p>
        </p:txBody>
      </p:sp>
      <p:pic>
        <p:nvPicPr>
          <p:cNvPr id="15" name="Изображение 1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0001" y="3140968"/>
            <a:ext cx="2150467" cy="232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>
            <a:off x="2623787" y="3907873"/>
            <a:ext cx="3508690" cy="832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2611481" y="4608192"/>
            <a:ext cx="3520995" cy="778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3787" y="4067251"/>
            <a:ext cx="3233460" cy="471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Запрос о наличии необходимого статуса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15815" y="4795950"/>
            <a:ext cx="321666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Сведения о наличии необходимого статуса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777899"/>
            <a:ext cx="6419617" cy="603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Необходимо внести изменения в действующие Соглашения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43704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Представление </a:t>
            </a:r>
            <a:r>
              <a:rPr lang="ru-RU" sz="2500" b="1" dirty="0">
                <a:solidFill>
                  <a:srgbClr val="0070C0"/>
                </a:solidFill>
                <a:latin typeface="Arial" charset="0"/>
                <a:cs typeface="Arial" charset="0"/>
              </a:rPr>
              <a:t>работодателем заявления </a:t>
            </a:r>
            <a:r>
              <a:rPr lang="ru-RU" sz="25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и документов в электронном виде для назначения пенсии</a:t>
            </a:r>
            <a:endParaRPr lang="ru-RU" sz="25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1" y="1273984"/>
            <a:ext cx="8772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Совместные информационные письма о сотрудничестве ПФР с ФНПР и РСПП по вопросу подготовки документов для назначения пенсии работникам </a:t>
            </a:r>
            <a:r>
              <a:rPr lang="ru-RU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ru-RU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28.12.2016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АД-25-26/19130/101-114/237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25.01.2017 № АД-25-26/829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24.01.2017 № 104/04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gray">
          <a:xfrm>
            <a:off x="140417" y="3000299"/>
            <a:ext cx="2235929" cy="1091806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squar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ФНПР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РСПП</a:t>
            </a:r>
            <a:endParaRPr lang="ru-RU" sz="3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9" name="Picture 12" descr="C:\Users\rahmatulinVD\AppData\Local\Microsoft\Windows\Temporary Internet Files\Content.IE5\8LM7CNZ3\MC90043484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22" y="2847241"/>
            <a:ext cx="1531878" cy="16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 descr="C:\Documents and Settings\003-1100\Рабочий стол\Бурятия июль 2014\Материалы\Картинки для презентаций\1\1049_dreamstime_7801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61" y="4540594"/>
            <a:ext cx="1804159" cy="135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074896" y="4231231"/>
            <a:ext cx="2381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содействие в заключении соглашения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62" name="Соединительная линия уступом 61"/>
          <p:cNvCxnSpPr>
            <a:stCxn id="58" idx="2"/>
          </p:cNvCxnSpPr>
          <p:nvPr/>
        </p:nvCxnSpPr>
        <p:spPr>
          <a:xfrm rot="16200000" flipH="1">
            <a:off x="1474662" y="3875824"/>
            <a:ext cx="1353119" cy="1785679"/>
          </a:xfrm>
          <a:prstGeom prst="bentConnector2">
            <a:avLst/>
          </a:prstGeom>
          <a:ln w="60325"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59" idx="1"/>
          </p:cNvCxnSpPr>
          <p:nvPr/>
        </p:nvCxnSpPr>
        <p:spPr>
          <a:xfrm>
            <a:off x="2376346" y="3660363"/>
            <a:ext cx="5235776" cy="0"/>
          </a:xfrm>
          <a:prstGeom prst="straightConnector1">
            <a:avLst/>
          </a:prstGeom>
          <a:ln w="60325"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endCxn id="59" idx="2"/>
          </p:cNvCxnSpPr>
          <p:nvPr/>
        </p:nvCxnSpPr>
        <p:spPr>
          <a:xfrm flipV="1">
            <a:off x="4848220" y="4473485"/>
            <a:ext cx="3529841" cy="971739"/>
          </a:xfrm>
          <a:prstGeom prst="bentConnector2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848220" y="4473485"/>
            <a:ext cx="3329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Подача заявления и документов в электронной форме, заверенных усиленной квалифицированной подписью </a:t>
            </a:r>
          </a:p>
        </p:txBody>
      </p:sp>
    </p:spTree>
    <p:extLst>
      <p:ext uri="{BB962C8B-B14F-4D97-AF65-F5344CB8AC3E}">
        <p14:creationId xmlns:p14="http://schemas.microsoft.com/office/powerpoint/2010/main" val="10127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71477" y="-24505"/>
            <a:ext cx="9339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Информация о ходе работы по приему заявлений от страхователей</a:t>
            </a:r>
            <a:endParaRPr lang="ru-RU" sz="2800" b="1" dirty="0">
              <a:solidFill>
                <a:srgbClr val="4F81BD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rot="16200000" flipV="1">
            <a:off x="3133871" y="3669490"/>
            <a:ext cx="2125663" cy="72707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4902"/>
                  <a:invGamma/>
                  <a:alpha val="70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rot="16200000" flipV="1">
            <a:off x="3684543" y="2209573"/>
            <a:ext cx="1109663" cy="71755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txBody>
          <a:bodyPr rot="10800000" vert="eaVert"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 rot="16200000" flipV="1">
            <a:off x="2030538" y="3917140"/>
            <a:ext cx="1631950" cy="725487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4902"/>
                  <a:invGamma/>
                  <a:alpha val="70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 rot="16200000" flipV="1">
            <a:off x="2296444" y="2692384"/>
            <a:ext cx="1109662" cy="715962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txBody>
          <a:bodyPr rot="10800000" vert="eaVert"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 rot="16200000" flipV="1">
            <a:off x="4172313" y="3288285"/>
            <a:ext cx="2888072" cy="72707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4902"/>
                  <a:invGamma/>
                  <a:alpha val="70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 rot="16200000" flipV="1">
            <a:off x="5149764" y="1515824"/>
            <a:ext cx="923647" cy="71755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txBody>
          <a:bodyPr rot="10800000" vert="eaVert"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gray">
          <a:xfrm flipH="1">
            <a:off x="2483768" y="1891481"/>
            <a:ext cx="3214100" cy="2806267"/>
          </a:xfrm>
          <a:custGeom>
            <a:avLst/>
            <a:gdLst>
              <a:gd name="T0" fmla="*/ 206673 w 1755"/>
              <a:gd name="T1" fmla="*/ 495704 h 1413"/>
              <a:gd name="T2" fmla="*/ 940365 w 1755"/>
              <a:gd name="T3" fmla="*/ 1626530 h 1413"/>
              <a:gd name="T4" fmla="*/ 2164905 w 1755"/>
              <a:gd name="T5" fmla="*/ 1673002 h 1413"/>
              <a:gd name="T6" fmla="*/ 3022600 w 1755"/>
              <a:gd name="T7" fmla="*/ 2432050 h 1413"/>
              <a:gd name="T8" fmla="*/ 2216574 w 1755"/>
              <a:gd name="T9" fmla="*/ 1590385 h 1413"/>
              <a:gd name="T10" fmla="*/ 1033368 w 1755"/>
              <a:gd name="T11" fmla="*/ 1492277 h 1413"/>
              <a:gd name="T12" fmla="*/ 408180 w 1755"/>
              <a:gd name="T13" fmla="*/ 361451 h 1413"/>
              <a:gd name="T14" fmla="*/ 609687 w 1755"/>
              <a:gd name="T15" fmla="*/ 222034 h 1413"/>
              <a:gd name="T16" fmla="*/ 10334 w 1755"/>
              <a:gd name="T17" fmla="*/ 0 h 1413"/>
              <a:gd name="T18" fmla="*/ 0 w 1755"/>
              <a:gd name="T19" fmla="*/ 676430 h 1413"/>
              <a:gd name="T20" fmla="*/ 206673 w 1755"/>
              <a:gd name="T21" fmla="*/ 495704 h 14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5"/>
              <a:gd name="T34" fmla="*/ 0 h 1413"/>
              <a:gd name="T35" fmla="*/ 1755 w 1755"/>
              <a:gd name="T36" fmla="*/ 1413 h 14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2195" y="1665675"/>
            <a:ext cx="8819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106 349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9752" y="509206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01.09.2016</a:t>
            </a:r>
            <a:endParaRPr 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1409" y="508827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01.09.2017</a:t>
            </a:r>
            <a:endParaRPr 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2574" y="5062165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01.09.2018</a:t>
            </a:r>
            <a:endParaRPr 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7539" y="2931785"/>
            <a:ext cx="8274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66 405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9292" y="2378342"/>
            <a:ext cx="8168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81 511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5045" y="544696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об электронном взаимодействии заключены 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территориальными органами ПФР с более 720 тыс. организаций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11560" y="1124744"/>
            <a:ext cx="7705030" cy="4805834"/>
            <a:chOff x="664" y="1951"/>
            <a:chExt cx="4308" cy="2120"/>
          </a:xfrm>
        </p:grpSpPr>
        <p:sp>
          <p:nvSpPr>
            <p:cNvPr id="4" name="Freeform 24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87 w 1692"/>
                <a:gd name="T1" fmla="*/ 193 h 2586"/>
                <a:gd name="T2" fmla="*/ 240 w 1692"/>
                <a:gd name="T3" fmla="*/ 157 h 2586"/>
                <a:gd name="T4" fmla="*/ 325 w 1692"/>
                <a:gd name="T5" fmla="*/ 180 h 2586"/>
                <a:gd name="T6" fmla="*/ 312 w 1692"/>
                <a:gd name="T7" fmla="*/ 333 h 2586"/>
                <a:gd name="T8" fmla="*/ 204 w 1692"/>
                <a:gd name="T9" fmla="*/ 436 h 2586"/>
                <a:gd name="T10" fmla="*/ 163 w 1692"/>
                <a:gd name="T11" fmla="*/ 535 h 2586"/>
                <a:gd name="T12" fmla="*/ 213 w 1692"/>
                <a:gd name="T13" fmla="*/ 722 h 2586"/>
                <a:gd name="T14" fmla="*/ 237 w 1692"/>
                <a:gd name="T15" fmla="*/ 719 h 2586"/>
                <a:gd name="T16" fmla="*/ 246 w 1692"/>
                <a:gd name="T17" fmla="*/ 679 h 2586"/>
                <a:gd name="T18" fmla="*/ 358 w 1692"/>
                <a:gd name="T19" fmla="*/ 865 h 2586"/>
                <a:gd name="T20" fmla="*/ 487 w 1692"/>
                <a:gd name="T21" fmla="*/ 899 h 2586"/>
                <a:gd name="T22" fmla="*/ 595 w 1692"/>
                <a:gd name="T23" fmla="*/ 1012 h 2586"/>
                <a:gd name="T24" fmla="*/ 639 w 1692"/>
                <a:gd name="T25" fmla="*/ 1066 h 2586"/>
                <a:gd name="T26" fmla="*/ 577 w 1692"/>
                <a:gd name="T27" fmla="*/ 1205 h 2586"/>
                <a:gd name="T28" fmla="*/ 686 w 1692"/>
                <a:gd name="T29" fmla="*/ 1335 h 2586"/>
                <a:gd name="T30" fmla="*/ 774 w 1692"/>
                <a:gd name="T31" fmla="*/ 1515 h 2586"/>
                <a:gd name="T32" fmla="*/ 819 w 1692"/>
                <a:gd name="T33" fmla="*/ 1731 h 2586"/>
                <a:gd name="T34" fmla="*/ 894 w 1692"/>
                <a:gd name="T35" fmla="*/ 1904 h 2586"/>
                <a:gd name="T36" fmla="*/ 958 w 1692"/>
                <a:gd name="T37" fmla="*/ 1889 h 2586"/>
                <a:gd name="T38" fmla="*/ 932 w 1692"/>
                <a:gd name="T39" fmla="*/ 1794 h 2586"/>
                <a:gd name="T40" fmla="*/ 964 w 1692"/>
                <a:gd name="T41" fmla="*/ 1728 h 2586"/>
                <a:gd name="T42" fmla="*/ 1024 w 1692"/>
                <a:gd name="T43" fmla="*/ 1670 h 2586"/>
                <a:gd name="T44" fmla="*/ 1084 w 1692"/>
                <a:gd name="T45" fmla="*/ 1556 h 2586"/>
                <a:gd name="T46" fmla="*/ 1174 w 1692"/>
                <a:gd name="T47" fmla="*/ 1461 h 2586"/>
                <a:gd name="T48" fmla="*/ 1215 w 1692"/>
                <a:gd name="T49" fmla="*/ 1308 h 2586"/>
                <a:gd name="T50" fmla="*/ 1162 w 1692"/>
                <a:gd name="T51" fmla="*/ 1153 h 2586"/>
                <a:gd name="T52" fmla="*/ 1030 w 1692"/>
                <a:gd name="T53" fmla="*/ 1057 h 2586"/>
                <a:gd name="T54" fmla="*/ 827 w 1692"/>
                <a:gd name="T55" fmla="*/ 959 h 2586"/>
                <a:gd name="T56" fmla="*/ 729 w 1692"/>
                <a:gd name="T57" fmla="*/ 944 h 2586"/>
                <a:gd name="T58" fmla="*/ 677 w 1692"/>
                <a:gd name="T59" fmla="*/ 950 h 2586"/>
                <a:gd name="T60" fmla="*/ 595 w 1692"/>
                <a:gd name="T61" fmla="*/ 980 h 2586"/>
                <a:gd name="T62" fmla="*/ 568 w 1692"/>
                <a:gd name="T63" fmla="*/ 880 h 2586"/>
                <a:gd name="T64" fmla="*/ 551 w 1692"/>
                <a:gd name="T65" fmla="*/ 796 h 2586"/>
                <a:gd name="T66" fmla="*/ 473 w 1692"/>
                <a:gd name="T67" fmla="*/ 827 h 2586"/>
                <a:gd name="T68" fmla="*/ 425 w 1692"/>
                <a:gd name="T69" fmla="*/ 712 h 2586"/>
                <a:gd name="T70" fmla="*/ 554 w 1692"/>
                <a:gd name="T71" fmla="*/ 683 h 2586"/>
                <a:gd name="T72" fmla="*/ 631 w 1692"/>
                <a:gd name="T73" fmla="*/ 679 h 2586"/>
                <a:gd name="T74" fmla="*/ 671 w 1692"/>
                <a:gd name="T75" fmla="*/ 674 h 2586"/>
                <a:gd name="T76" fmla="*/ 792 w 1692"/>
                <a:gd name="T77" fmla="*/ 562 h 2586"/>
                <a:gd name="T78" fmla="*/ 887 w 1692"/>
                <a:gd name="T79" fmla="*/ 508 h 2586"/>
                <a:gd name="T80" fmla="*/ 957 w 1692"/>
                <a:gd name="T81" fmla="*/ 477 h 2586"/>
                <a:gd name="T82" fmla="*/ 1003 w 1692"/>
                <a:gd name="T83" fmla="*/ 403 h 2586"/>
                <a:gd name="T84" fmla="*/ 964 w 1692"/>
                <a:gd name="T85" fmla="*/ 384 h 2586"/>
                <a:gd name="T86" fmla="*/ 1143 w 1692"/>
                <a:gd name="T87" fmla="*/ 342 h 2586"/>
                <a:gd name="T88" fmla="*/ 1053 w 1692"/>
                <a:gd name="T89" fmla="*/ 256 h 2586"/>
                <a:gd name="T90" fmla="*/ 994 w 1692"/>
                <a:gd name="T91" fmla="*/ 198 h 2586"/>
                <a:gd name="T92" fmla="*/ 915 w 1692"/>
                <a:gd name="T93" fmla="*/ 273 h 2586"/>
                <a:gd name="T94" fmla="*/ 831 w 1692"/>
                <a:gd name="T95" fmla="*/ 333 h 2586"/>
                <a:gd name="T96" fmla="*/ 765 w 1692"/>
                <a:gd name="T97" fmla="*/ 228 h 2586"/>
                <a:gd name="T98" fmla="*/ 908 w 1692"/>
                <a:gd name="T99" fmla="*/ 180 h 2586"/>
                <a:gd name="T100" fmla="*/ 948 w 1692"/>
                <a:gd name="T101" fmla="*/ 148 h 2586"/>
                <a:gd name="T102" fmla="*/ 994 w 1692"/>
                <a:gd name="T103" fmla="*/ 129 h 2586"/>
                <a:gd name="T104" fmla="*/ 963 w 1692"/>
                <a:gd name="T105" fmla="*/ 108 h 2586"/>
                <a:gd name="T106" fmla="*/ 945 w 1692"/>
                <a:gd name="T107" fmla="*/ 90 h 2586"/>
                <a:gd name="T108" fmla="*/ 900 w 1692"/>
                <a:gd name="T109" fmla="*/ 76 h 2586"/>
                <a:gd name="T110" fmla="*/ 828 w 1692"/>
                <a:gd name="T111" fmla="*/ 102 h 2586"/>
                <a:gd name="T112" fmla="*/ 711 w 1692"/>
                <a:gd name="T113" fmla="*/ 90 h 2586"/>
                <a:gd name="T114" fmla="*/ 412 w 1692"/>
                <a:gd name="T115" fmla="*/ 0 h 2586"/>
                <a:gd name="T116" fmla="*/ 258 w 1692"/>
                <a:gd name="T117" fmla="*/ 24 h 2586"/>
                <a:gd name="T118" fmla="*/ 217 w 1692"/>
                <a:gd name="T119" fmla="*/ 76 h 2586"/>
                <a:gd name="T120" fmla="*/ 96 w 1692"/>
                <a:gd name="T121" fmla="*/ 130 h 2586"/>
                <a:gd name="T122" fmla="*/ 96 w 1692"/>
                <a:gd name="T123" fmla="*/ 162 h 2586"/>
                <a:gd name="T124" fmla="*/ 1 w 1692"/>
                <a:gd name="T125" fmla="*/ 189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2 w 46"/>
                <a:gd name="T1" fmla="*/ 3 h 38"/>
                <a:gd name="T2" fmla="*/ 0 w 46"/>
                <a:gd name="T3" fmla="*/ 16 h 38"/>
                <a:gd name="T4" fmla="*/ 16 w 46"/>
                <a:gd name="T5" fmla="*/ 28 h 38"/>
                <a:gd name="T6" fmla="*/ 34 w 46"/>
                <a:gd name="T7" fmla="*/ 19 h 38"/>
                <a:gd name="T8" fmla="*/ 22 w 46"/>
                <a:gd name="T9" fmla="*/ 0 h 38"/>
                <a:gd name="T10" fmla="*/ 12 w 46"/>
                <a:gd name="T11" fmla="*/ 3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9 w 52"/>
                <a:gd name="T1" fmla="*/ 0 h 44"/>
                <a:gd name="T2" fmla="*/ 20 w 52"/>
                <a:gd name="T3" fmla="*/ 32 h 44"/>
                <a:gd name="T4" fmla="*/ 32 w 52"/>
                <a:gd name="T5" fmla="*/ 31 h 44"/>
                <a:gd name="T6" fmla="*/ 29 w 52"/>
                <a:gd name="T7" fmla="*/ 12 h 44"/>
                <a:gd name="T8" fmla="*/ 20 w 52"/>
                <a:gd name="T9" fmla="*/ 1 h 44"/>
                <a:gd name="T10" fmla="*/ 9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73 w 131"/>
                <a:gd name="T1" fmla="*/ 0 h 98"/>
                <a:gd name="T2" fmla="*/ 59 w 131"/>
                <a:gd name="T3" fmla="*/ 6 h 98"/>
                <a:gd name="T4" fmla="*/ 40 w 131"/>
                <a:gd name="T5" fmla="*/ 18 h 98"/>
                <a:gd name="T6" fmla="*/ 29 w 131"/>
                <a:gd name="T7" fmla="*/ 30 h 98"/>
                <a:gd name="T8" fmla="*/ 16 w 131"/>
                <a:gd name="T9" fmla="*/ 39 h 98"/>
                <a:gd name="T10" fmla="*/ 47 w 131"/>
                <a:gd name="T11" fmla="*/ 62 h 98"/>
                <a:gd name="T12" fmla="*/ 59 w 131"/>
                <a:gd name="T13" fmla="*/ 71 h 98"/>
                <a:gd name="T14" fmla="*/ 64 w 131"/>
                <a:gd name="T15" fmla="*/ 69 h 98"/>
                <a:gd name="T16" fmla="*/ 67 w 131"/>
                <a:gd name="T17" fmla="*/ 65 h 98"/>
                <a:gd name="T18" fmla="*/ 73 w 131"/>
                <a:gd name="T19" fmla="*/ 74 h 98"/>
                <a:gd name="T20" fmla="*/ 92 w 131"/>
                <a:gd name="T21" fmla="*/ 65 h 98"/>
                <a:gd name="T22" fmla="*/ 97 w 131"/>
                <a:gd name="T23" fmla="*/ 56 h 98"/>
                <a:gd name="T24" fmla="*/ 76 w 131"/>
                <a:gd name="T25" fmla="*/ 30 h 98"/>
                <a:gd name="T26" fmla="*/ 86 w 131"/>
                <a:gd name="T27" fmla="*/ 18 h 98"/>
                <a:gd name="T28" fmla="*/ 83 w 131"/>
                <a:gd name="T29" fmla="*/ 3 h 98"/>
                <a:gd name="T30" fmla="*/ 73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35 w 212"/>
                <a:gd name="T1" fmla="*/ 9 h 112"/>
                <a:gd name="T2" fmla="*/ 13 w 212"/>
                <a:gd name="T3" fmla="*/ 9 h 112"/>
                <a:gd name="T4" fmla="*/ 4 w 212"/>
                <a:gd name="T5" fmla="*/ 12 h 112"/>
                <a:gd name="T6" fmla="*/ 19 w 212"/>
                <a:gd name="T7" fmla="*/ 39 h 112"/>
                <a:gd name="T8" fmla="*/ 38 w 212"/>
                <a:gd name="T9" fmla="*/ 33 h 112"/>
                <a:gd name="T10" fmla="*/ 69 w 212"/>
                <a:gd name="T11" fmla="*/ 41 h 112"/>
                <a:gd name="T12" fmla="*/ 83 w 212"/>
                <a:gd name="T13" fmla="*/ 45 h 112"/>
                <a:gd name="T14" fmla="*/ 99 w 212"/>
                <a:gd name="T15" fmla="*/ 66 h 112"/>
                <a:gd name="T16" fmla="*/ 105 w 212"/>
                <a:gd name="T17" fmla="*/ 84 h 112"/>
                <a:gd name="T18" fmla="*/ 117 w 212"/>
                <a:gd name="T19" fmla="*/ 75 h 112"/>
                <a:gd name="T20" fmla="*/ 126 w 212"/>
                <a:gd name="T21" fmla="*/ 72 h 112"/>
                <a:gd name="T22" fmla="*/ 139 w 212"/>
                <a:gd name="T23" fmla="*/ 77 h 112"/>
                <a:gd name="T24" fmla="*/ 145 w 212"/>
                <a:gd name="T25" fmla="*/ 60 h 112"/>
                <a:gd name="T26" fmla="*/ 114 w 212"/>
                <a:gd name="T27" fmla="*/ 41 h 112"/>
                <a:gd name="T28" fmla="*/ 78 w 212"/>
                <a:gd name="T29" fmla="*/ 15 h 112"/>
                <a:gd name="T30" fmla="*/ 40 w 212"/>
                <a:gd name="T31" fmla="*/ 20 h 112"/>
                <a:gd name="T32" fmla="*/ 35 w 212"/>
                <a:gd name="T33" fmla="*/ 9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42 w 133"/>
                <a:gd name="T1" fmla="*/ 0 h 54"/>
                <a:gd name="T2" fmla="*/ 32 w 133"/>
                <a:gd name="T3" fmla="*/ 5 h 54"/>
                <a:gd name="T4" fmla="*/ 23 w 133"/>
                <a:gd name="T5" fmla="*/ 23 h 54"/>
                <a:gd name="T6" fmla="*/ 11 w 133"/>
                <a:gd name="T7" fmla="*/ 26 h 54"/>
                <a:gd name="T8" fmla="*/ 2 w 133"/>
                <a:gd name="T9" fmla="*/ 32 h 54"/>
                <a:gd name="T10" fmla="*/ 10 w 133"/>
                <a:gd name="T11" fmla="*/ 41 h 54"/>
                <a:gd name="T12" fmla="*/ 99 w 133"/>
                <a:gd name="T13" fmla="*/ 26 h 54"/>
                <a:gd name="T14" fmla="*/ 92 w 133"/>
                <a:gd name="T15" fmla="*/ 12 h 54"/>
                <a:gd name="T16" fmla="*/ 78 w 133"/>
                <a:gd name="T17" fmla="*/ 6 h 54"/>
                <a:gd name="T18" fmla="*/ 75 w 133"/>
                <a:gd name="T19" fmla="*/ 18 h 54"/>
                <a:gd name="T20" fmla="*/ 66 w 133"/>
                <a:gd name="T21" fmla="*/ 14 h 54"/>
                <a:gd name="T22" fmla="*/ 50 w 133"/>
                <a:gd name="T23" fmla="*/ 11 h 54"/>
                <a:gd name="T24" fmla="*/ 42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0 w 51"/>
                <a:gd name="T5" fmla="*/ 18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1 w 16"/>
                <a:gd name="T1" fmla="*/ 0 h 34"/>
                <a:gd name="T2" fmla="*/ 0 w 16"/>
                <a:gd name="T3" fmla="*/ 10 h 34"/>
                <a:gd name="T4" fmla="*/ 12 w 16"/>
                <a:gd name="T5" fmla="*/ 25 h 34"/>
                <a:gd name="T6" fmla="*/ 9 w 16"/>
                <a:gd name="T7" fmla="*/ 13 h 34"/>
                <a:gd name="T8" fmla="*/ 12 w 16"/>
                <a:gd name="T9" fmla="*/ 4 h 34"/>
                <a:gd name="T10" fmla="*/ 11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48 w 240"/>
                <a:gd name="T1" fmla="*/ 1 h 117"/>
                <a:gd name="T2" fmla="*/ 18 w 240"/>
                <a:gd name="T3" fmla="*/ 23 h 117"/>
                <a:gd name="T4" fmla="*/ 5 w 240"/>
                <a:gd name="T5" fmla="*/ 28 h 117"/>
                <a:gd name="T6" fmla="*/ 0 w 240"/>
                <a:gd name="T7" fmla="*/ 29 h 117"/>
                <a:gd name="T8" fmla="*/ 20 w 240"/>
                <a:gd name="T9" fmla="*/ 44 h 117"/>
                <a:gd name="T10" fmla="*/ 29 w 240"/>
                <a:gd name="T11" fmla="*/ 47 h 117"/>
                <a:gd name="T12" fmla="*/ 51 w 240"/>
                <a:gd name="T13" fmla="*/ 35 h 117"/>
                <a:gd name="T14" fmla="*/ 60 w 240"/>
                <a:gd name="T15" fmla="*/ 32 h 117"/>
                <a:gd name="T16" fmla="*/ 62 w 240"/>
                <a:gd name="T17" fmla="*/ 41 h 117"/>
                <a:gd name="T18" fmla="*/ 48 w 240"/>
                <a:gd name="T19" fmla="*/ 46 h 117"/>
                <a:gd name="T20" fmla="*/ 54 w 240"/>
                <a:gd name="T21" fmla="*/ 55 h 117"/>
                <a:gd name="T22" fmla="*/ 30 w 240"/>
                <a:gd name="T23" fmla="*/ 65 h 117"/>
                <a:gd name="T24" fmla="*/ 53 w 240"/>
                <a:gd name="T25" fmla="*/ 82 h 117"/>
                <a:gd name="T26" fmla="*/ 62 w 240"/>
                <a:gd name="T27" fmla="*/ 85 h 117"/>
                <a:gd name="T28" fmla="*/ 89 w 240"/>
                <a:gd name="T29" fmla="*/ 77 h 117"/>
                <a:gd name="T30" fmla="*/ 113 w 240"/>
                <a:gd name="T31" fmla="*/ 79 h 117"/>
                <a:gd name="T32" fmla="*/ 126 w 240"/>
                <a:gd name="T33" fmla="*/ 88 h 117"/>
                <a:gd name="T34" fmla="*/ 153 w 240"/>
                <a:gd name="T35" fmla="*/ 82 h 117"/>
                <a:gd name="T36" fmla="*/ 168 w 240"/>
                <a:gd name="T37" fmla="*/ 77 h 117"/>
                <a:gd name="T38" fmla="*/ 167 w 240"/>
                <a:gd name="T39" fmla="*/ 58 h 117"/>
                <a:gd name="T40" fmla="*/ 176 w 240"/>
                <a:gd name="T41" fmla="*/ 52 h 117"/>
                <a:gd name="T42" fmla="*/ 179 w 240"/>
                <a:gd name="T43" fmla="*/ 35 h 117"/>
                <a:gd name="T44" fmla="*/ 158 w 240"/>
                <a:gd name="T45" fmla="*/ 43 h 117"/>
                <a:gd name="T46" fmla="*/ 150 w 240"/>
                <a:gd name="T47" fmla="*/ 32 h 117"/>
                <a:gd name="T48" fmla="*/ 129 w 240"/>
                <a:gd name="T49" fmla="*/ 34 h 117"/>
                <a:gd name="T50" fmla="*/ 101 w 240"/>
                <a:gd name="T51" fmla="*/ 7 h 117"/>
                <a:gd name="T52" fmla="*/ 71 w 240"/>
                <a:gd name="T53" fmla="*/ 8 h 117"/>
                <a:gd name="T54" fmla="*/ 62 w 240"/>
                <a:gd name="T55" fmla="*/ 1 h 117"/>
                <a:gd name="T56" fmla="*/ 48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73 w 194"/>
                <a:gd name="T1" fmla="*/ 8 h 80"/>
                <a:gd name="T2" fmla="*/ 10 w 194"/>
                <a:gd name="T3" fmla="*/ 18 h 80"/>
                <a:gd name="T4" fmla="*/ 7 w 194"/>
                <a:gd name="T5" fmla="*/ 26 h 80"/>
                <a:gd name="T6" fmla="*/ 43 w 194"/>
                <a:gd name="T7" fmla="*/ 39 h 80"/>
                <a:gd name="T8" fmla="*/ 102 w 194"/>
                <a:gd name="T9" fmla="*/ 56 h 80"/>
                <a:gd name="T10" fmla="*/ 132 w 194"/>
                <a:gd name="T11" fmla="*/ 51 h 80"/>
                <a:gd name="T12" fmla="*/ 141 w 194"/>
                <a:gd name="T13" fmla="*/ 48 h 80"/>
                <a:gd name="T14" fmla="*/ 132 w 194"/>
                <a:gd name="T15" fmla="*/ 33 h 80"/>
                <a:gd name="T16" fmla="*/ 123 w 194"/>
                <a:gd name="T17" fmla="*/ 27 h 80"/>
                <a:gd name="T18" fmla="*/ 97 w 194"/>
                <a:gd name="T19" fmla="*/ 20 h 80"/>
                <a:gd name="T20" fmla="*/ 73 w 194"/>
                <a:gd name="T21" fmla="*/ 8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50 w 310"/>
                <a:gd name="T1" fmla="*/ 7 h 254"/>
                <a:gd name="T2" fmla="*/ 38 w 310"/>
                <a:gd name="T3" fmla="*/ 17 h 254"/>
                <a:gd name="T4" fmla="*/ 16 w 310"/>
                <a:gd name="T5" fmla="*/ 29 h 254"/>
                <a:gd name="T6" fmla="*/ 40 w 310"/>
                <a:gd name="T7" fmla="*/ 58 h 254"/>
                <a:gd name="T8" fmla="*/ 59 w 310"/>
                <a:gd name="T9" fmla="*/ 64 h 254"/>
                <a:gd name="T10" fmla="*/ 77 w 310"/>
                <a:gd name="T11" fmla="*/ 74 h 254"/>
                <a:gd name="T12" fmla="*/ 95 w 310"/>
                <a:gd name="T13" fmla="*/ 64 h 254"/>
                <a:gd name="T14" fmla="*/ 107 w 310"/>
                <a:gd name="T15" fmla="*/ 76 h 254"/>
                <a:gd name="T16" fmla="*/ 112 w 310"/>
                <a:gd name="T17" fmla="*/ 95 h 254"/>
                <a:gd name="T18" fmla="*/ 86 w 310"/>
                <a:gd name="T19" fmla="*/ 113 h 254"/>
                <a:gd name="T20" fmla="*/ 67 w 310"/>
                <a:gd name="T21" fmla="*/ 129 h 254"/>
                <a:gd name="T22" fmla="*/ 52 w 310"/>
                <a:gd name="T23" fmla="*/ 126 h 254"/>
                <a:gd name="T24" fmla="*/ 43 w 310"/>
                <a:gd name="T25" fmla="*/ 123 h 254"/>
                <a:gd name="T26" fmla="*/ 32 w 310"/>
                <a:gd name="T27" fmla="*/ 140 h 254"/>
                <a:gd name="T28" fmla="*/ 29 w 310"/>
                <a:gd name="T29" fmla="*/ 149 h 254"/>
                <a:gd name="T30" fmla="*/ 55 w 310"/>
                <a:gd name="T31" fmla="*/ 153 h 254"/>
                <a:gd name="T32" fmla="*/ 71 w 310"/>
                <a:gd name="T33" fmla="*/ 152 h 254"/>
                <a:gd name="T34" fmla="*/ 86 w 310"/>
                <a:gd name="T35" fmla="*/ 173 h 254"/>
                <a:gd name="T36" fmla="*/ 95 w 310"/>
                <a:gd name="T37" fmla="*/ 176 h 254"/>
                <a:gd name="T38" fmla="*/ 104 w 310"/>
                <a:gd name="T39" fmla="*/ 179 h 254"/>
                <a:gd name="T40" fmla="*/ 117 w 310"/>
                <a:gd name="T41" fmla="*/ 188 h 254"/>
                <a:gd name="T42" fmla="*/ 136 w 310"/>
                <a:gd name="T43" fmla="*/ 177 h 254"/>
                <a:gd name="T44" fmla="*/ 153 w 310"/>
                <a:gd name="T45" fmla="*/ 176 h 254"/>
                <a:gd name="T46" fmla="*/ 172 w 310"/>
                <a:gd name="T47" fmla="*/ 159 h 254"/>
                <a:gd name="T48" fmla="*/ 169 w 310"/>
                <a:gd name="T49" fmla="*/ 138 h 254"/>
                <a:gd name="T50" fmla="*/ 163 w 310"/>
                <a:gd name="T51" fmla="*/ 129 h 254"/>
                <a:gd name="T52" fmla="*/ 175 w 310"/>
                <a:gd name="T53" fmla="*/ 125 h 254"/>
                <a:gd name="T54" fmla="*/ 184 w 310"/>
                <a:gd name="T55" fmla="*/ 137 h 254"/>
                <a:gd name="T56" fmla="*/ 186 w 310"/>
                <a:gd name="T57" fmla="*/ 147 h 254"/>
                <a:gd name="T58" fmla="*/ 196 w 310"/>
                <a:gd name="T59" fmla="*/ 144 h 254"/>
                <a:gd name="T60" fmla="*/ 228 w 310"/>
                <a:gd name="T61" fmla="*/ 126 h 254"/>
                <a:gd name="T62" fmla="*/ 220 w 310"/>
                <a:gd name="T63" fmla="*/ 110 h 254"/>
                <a:gd name="T64" fmla="*/ 195 w 310"/>
                <a:gd name="T65" fmla="*/ 92 h 254"/>
                <a:gd name="T66" fmla="*/ 199 w 310"/>
                <a:gd name="T67" fmla="*/ 80 h 254"/>
                <a:gd name="T68" fmla="*/ 208 w 310"/>
                <a:gd name="T69" fmla="*/ 77 h 254"/>
                <a:gd name="T70" fmla="*/ 190 w 310"/>
                <a:gd name="T71" fmla="*/ 47 h 254"/>
                <a:gd name="T72" fmla="*/ 175 w 310"/>
                <a:gd name="T73" fmla="*/ 44 h 254"/>
                <a:gd name="T74" fmla="*/ 166 w 310"/>
                <a:gd name="T75" fmla="*/ 41 h 254"/>
                <a:gd name="T76" fmla="*/ 151 w 310"/>
                <a:gd name="T77" fmla="*/ 25 h 254"/>
                <a:gd name="T78" fmla="*/ 117 w 310"/>
                <a:gd name="T79" fmla="*/ 34 h 254"/>
                <a:gd name="T80" fmla="*/ 126 w 310"/>
                <a:gd name="T81" fmla="*/ 19 h 254"/>
                <a:gd name="T82" fmla="*/ 104 w 310"/>
                <a:gd name="T83" fmla="*/ 13 h 254"/>
                <a:gd name="T84" fmla="*/ 89 w 310"/>
                <a:gd name="T85" fmla="*/ 14 h 254"/>
                <a:gd name="T86" fmla="*/ 50 w 310"/>
                <a:gd name="T87" fmla="*/ 7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19 w 59"/>
                <a:gd name="T1" fmla="*/ 0 h 50"/>
                <a:gd name="T2" fmla="*/ 0 w 59"/>
                <a:gd name="T3" fmla="*/ 7 h 50"/>
                <a:gd name="T4" fmla="*/ 22 w 59"/>
                <a:gd name="T5" fmla="*/ 30 h 50"/>
                <a:gd name="T6" fmla="*/ 36 w 59"/>
                <a:gd name="T7" fmla="*/ 37 h 50"/>
                <a:gd name="T8" fmla="*/ 43 w 59"/>
                <a:gd name="T9" fmla="*/ 21 h 50"/>
                <a:gd name="T10" fmla="*/ 33 w 59"/>
                <a:gd name="T11" fmla="*/ 6 h 50"/>
                <a:gd name="T12" fmla="*/ 19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33 w 86"/>
                <a:gd name="T1" fmla="*/ 5 h 57"/>
                <a:gd name="T2" fmla="*/ 18 w 86"/>
                <a:gd name="T3" fmla="*/ 18 h 57"/>
                <a:gd name="T4" fmla="*/ 3 w 86"/>
                <a:gd name="T5" fmla="*/ 20 h 57"/>
                <a:gd name="T6" fmla="*/ 12 w 86"/>
                <a:gd name="T7" fmla="*/ 42 h 57"/>
                <a:gd name="T8" fmla="*/ 56 w 86"/>
                <a:gd name="T9" fmla="*/ 26 h 57"/>
                <a:gd name="T10" fmla="*/ 65 w 86"/>
                <a:gd name="T11" fmla="*/ 13 h 57"/>
                <a:gd name="T12" fmla="*/ 42 w 86"/>
                <a:gd name="T13" fmla="*/ 5 h 57"/>
                <a:gd name="T14" fmla="*/ 33 w 86"/>
                <a:gd name="T15" fmla="*/ 5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30 w 73"/>
                <a:gd name="T1" fmla="*/ 0 h 34"/>
                <a:gd name="T2" fmla="*/ 7 w 73"/>
                <a:gd name="T3" fmla="*/ 12 h 34"/>
                <a:gd name="T4" fmla="*/ 18 w 73"/>
                <a:gd name="T5" fmla="*/ 25 h 34"/>
                <a:gd name="T6" fmla="*/ 38 w 73"/>
                <a:gd name="T7" fmla="*/ 21 h 34"/>
                <a:gd name="T8" fmla="*/ 47 w 73"/>
                <a:gd name="T9" fmla="*/ 15 h 34"/>
                <a:gd name="T10" fmla="*/ 30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44 w 85"/>
                <a:gd name="T1" fmla="*/ 8 h 45"/>
                <a:gd name="T2" fmla="*/ 21 w 85"/>
                <a:gd name="T3" fmla="*/ 3 h 45"/>
                <a:gd name="T4" fmla="*/ 0 w 85"/>
                <a:gd name="T5" fmla="*/ 14 h 45"/>
                <a:gd name="T6" fmla="*/ 30 w 85"/>
                <a:gd name="T7" fmla="*/ 24 h 45"/>
                <a:gd name="T8" fmla="*/ 48 w 85"/>
                <a:gd name="T9" fmla="*/ 30 h 45"/>
                <a:gd name="T10" fmla="*/ 63 w 85"/>
                <a:gd name="T11" fmla="*/ 14 h 45"/>
                <a:gd name="T12" fmla="*/ 62 w 85"/>
                <a:gd name="T13" fmla="*/ 5 h 45"/>
                <a:gd name="T14" fmla="*/ 48 w 85"/>
                <a:gd name="T15" fmla="*/ 0 h 45"/>
                <a:gd name="T16" fmla="*/ 44 w 85"/>
                <a:gd name="T17" fmla="*/ 8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2 w 58"/>
                <a:gd name="T1" fmla="*/ 3 h 31"/>
                <a:gd name="T2" fmla="*/ 0 w 58"/>
                <a:gd name="T3" fmla="*/ 14 h 31"/>
                <a:gd name="T4" fmla="*/ 15 w 58"/>
                <a:gd name="T5" fmla="*/ 22 h 31"/>
                <a:gd name="T6" fmla="*/ 21 w 58"/>
                <a:gd name="T7" fmla="*/ 15 h 31"/>
                <a:gd name="T8" fmla="*/ 39 w 58"/>
                <a:gd name="T9" fmla="*/ 9 h 31"/>
                <a:gd name="T10" fmla="*/ 33 w 58"/>
                <a:gd name="T11" fmla="*/ 0 h 31"/>
                <a:gd name="T12" fmla="*/ 12 w 58"/>
                <a:gd name="T13" fmla="*/ 3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29 w 152"/>
                <a:gd name="T1" fmla="*/ 0 h 102"/>
                <a:gd name="T2" fmla="*/ 11 w 152"/>
                <a:gd name="T3" fmla="*/ 5 h 102"/>
                <a:gd name="T4" fmla="*/ 3 w 152"/>
                <a:gd name="T5" fmla="*/ 29 h 102"/>
                <a:gd name="T6" fmla="*/ 9 w 152"/>
                <a:gd name="T7" fmla="*/ 42 h 102"/>
                <a:gd name="T8" fmla="*/ 0 w 152"/>
                <a:gd name="T9" fmla="*/ 54 h 102"/>
                <a:gd name="T10" fmla="*/ 42 w 152"/>
                <a:gd name="T11" fmla="*/ 65 h 102"/>
                <a:gd name="T12" fmla="*/ 62 w 152"/>
                <a:gd name="T13" fmla="*/ 69 h 102"/>
                <a:gd name="T14" fmla="*/ 114 w 152"/>
                <a:gd name="T15" fmla="*/ 65 h 102"/>
                <a:gd name="T16" fmla="*/ 57 w 152"/>
                <a:gd name="T17" fmla="*/ 53 h 102"/>
                <a:gd name="T18" fmla="*/ 41 w 152"/>
                <a:gd name="T19" fmla="*/ 47 h 102"/>
                <a:gd name="T20" fmla="*/ 33 w 152"/>
                <a:gd name="T21" fmla="*/ 39 h 102"/>
                <a:gd name="T22" fmla="*/ 38 w 152"/>
                <a:gd name="T23" fmla="*/ 26 h 102"/>
                <a:gd name="T24" fmla="*/ 29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25 w 34"/>
                <a:gd name="T1" fmla="*/ 0 h 20"/>
                <a:gd name="T2" fmla="*/ 18 w 34"/>
                <a:gd name="T3" fmla="*/ 15 h 20"/>
                <a:gd name="T4" fmla="*/ 3 w 34"/>
                <a:gd name="T5" fmla="*/ 14 h 20"/>
                <a:gd name="T6" fmla="*/ 3 w 34"/>
                <a:gd name="T7" fmla="*/ 5 h 20"/>
                <a:gd name="T8" fmla="*/ 25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10 w 21"/>
                <a:gd name="T3" fmla="*/ 1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10 w 21"/>
                <a:gd name="T3" fmla="*/ 1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2 w 21"/>
                <a:gd name="T1" fmla="*/ 0 h 16"/>
                <a:gd name="T2" fmla="*/ 9 w 21"/>
                <a:gd name="T3" fmla="*/ 1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0 w 51"/>
                <a:gd name="T5" fmla="*/ 18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46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0 w 51"/>
                <a:gd name="T5" fmla="*/ 18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47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1 w 51"/>
                <a:gd name="T5" fmla="*/ 18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0 w 51"/>
                <a:gd name="T1" fmla="*/ 0 h 24"/>
                <a:gd name="T2" fmla="*/ 5 w 51"/>
                <a:gd name="T3" fmla="*/ 14 h 24"/>
                <a:gd name="T4" fmla="*/ 20 w 51"/>
                <a:gd name="T5" fmla="*/ 18 h 24"/>
                <a:gd name="T6" fmla="*/ 25 w 51"/>
                <a:gd name="T7" fmla="*/ 3 h 24"/>
                <a:gd name="T8" fmla="*/ 10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49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1 w 929"/>
                <a:gd name="T1" fmla="*/ 42 h 462"/>
                <a:gd name="T2" fmla="*/ 4 w 929"/>
                <a:gd name="T3" fmla="*/ 69 h 462"/>
                <a:gd name="T4" fmla="*/ 27 w 929"/>
                <a:gd name="T5" fmla="*/ 75 h 462"/>
                <a:gd name="T6" fmla="*/ 12 w 929"/>
                <a:gd name="T7" fmla="*/ 87 h 462"/>
                <a:gd name="T8" fmla="*/ 78 w 929"/>
                <a:gd name="T9" fmla="*/ 102 h 462"/>
                <a:gd name="T10" fmla="*/ 106 w 929"/>
                <a:gd name="T11" fmla="*/ 97 h 462"/>
                <a:gd name="T12" fmla="*/ 187 w 929"/>
                <a:gd name="T13" fmla="*/ 58 h 462"/>
                <a:gd name="T14" fmla="*/ 225 w 929"/>
                <a:gd name="T15" fmla="*/ 49 h 462"/>
                <a:gd name="T16" fmla="*/ 243 w 929"/>
                <a:gd name="T17" fmla="*/ 60 h 462"/>
                <a:gd name="T18" fmla="*/ 204 w 929"/>
                <a:gd name="T19" fmla="*/ 66 h 462"/>
                <a:gd name="T20" fmla="*/ 181 w 929"/>
                <a:gd name="T21" fmla="*/ 84 h 462"/>
                <a:gd name="T22" fmla="*/ 190 w 929"/>
                <a:gd name="T23" fmla="*/ 90 h 462"/>
                <a:gd name="T24" fmla="*/ 195 w 929"/>
                <a:gd name="T25" fmla="*/ 118 h 462"/>
                <a:gd name="T26" fmla="*/ 262 w 929"/>
                <a:gd name="T27" fmla="*/ 144 h 462"/>
                <a:gd name="T28" fmla="*/ 252 w 929"/>
                <a:gd name="T29" fmla="*/ 157 h 462"/>
                <a:gd name="T30" fmla="*/ 276 w 929"/>
                <a:gd name="T31" fmla="*/ 184 h 462"/>
                <a:gd name="T32" fmla="*/ 261 w 929"/>
                <a:gd name="T33" fmla="*/ 199 h 462"/>
                <a:gd name="T34" fmla="*/ 243 w 929"/>
                <a:gd name="T35" fmla="*/ 220 h 462"/>
                <a:gd name="T36" fmla="*/ 220 w 929"/>
                <a:gd name="T37" fmla="*/ 243 h 462"/>
                <a:gd name="T38" fmla="*/ 219 w 929"/>
                <a:gd name="T39" fmla="*/ 315 h 462"/>
                <a:gd name="T40" fmla="*/ 249 w 929"/>
                <a:gd name="T41" fmla="*/ 334 h 462"/>
                <a:gd name="T42" fmla="*/ 291 w 929"/>
                <a:gd name="T43" fmla="*/ 336 h 462"/>
                <a:gd name="T44" fmla="*/ 309 w 929"/>
                <a:gd name="T45" fmla="*/ 316 h 462"/>
                <a:gd name="T46" fmla="*/ 379 w 929"/>
                <a:gd name="T47" fmla="*/ 267 h 462"/>
                <a:gd name="T48" fmla="*/ 429 w 929"/>
                <a:gd name="T49" fmla="*/ 250 h 462"/>
                <a:gd name="T50" fmla="*/ 484 w 929"/>
                <a:gd name="T51" fmla="*/ 231 h 462"/>
                <a:gd name="T52" fmla="*/ 539 w 929"/>
                <a:gd name="T53" fmla="*/ 217 h 462"/>
                <a:gd name="T54" fmla="*/ 571 w 929"/>
                <a:gd name="T55" fmla="*/ 195 h 462"/>
                <a:gd name="T56" fmla="*/ 599 w 929"/>
                <a:gd name="T57" fmla="*/ 150 h 462"/>
                <a:gd name="T58" fmla="*/ 601 w 929"/>
                <a:gd name="T59" fmla="*/ 115 h 462"/>
                <a:gd name="T60" fmla="*/ 601 w 929"/>
                <a:gd name="T61" fmla="*/ 93 h 462"/>
                <a:gd name="T62" fmla="*/ 623 w 929"/>
                <a:gd name="T63" fmla="*/ 67 h 462"/>
                <a:gd name="T64" fmla="*/ 656 w 929"/>
                <a:gd name="T65" fmla="*/ 70 h 462"/>
                <a:gd name="T66" fmla="*/ 691 w 929"/>
                <a:gd name="T67" fmla="*/ 39 h 462"/>
                <a:gd name="T68" fmla="*/ 665 w 929"/>
                <a:gd name="T69" fmla="*/ 42 h 462"/>
                <a:gd name="T70" fmla="*/ 635 w 929"/>
                <a:gd name="T71" fmla="*/ 34 h 462"/>
                <a:gd name="T72" fmla="*/ 595 w 929"/>
                <a:gd name="T73" fmla="*/ 16 h 462"/>
                <a:gd name="T74" fmla="*/ 481 w 929"/>
                <a:gd name="T75" fmla="*/ 19 h 462"/>
                <a:gd name="T76" fmla="*/ 438 w 929"/>
                <a:gd name="T77" fmla="*/ 28 h 462"/>
                <a:gd name="T78" fmla="*/ 417 w 929"/>
                <a:gd name="T79" fmla="*/ 28 h 462"/>
                <a:gd name="T80" fmla="*/ 387 w 929"/>
                <a:gd name="T81" fmla="*/ 40 h 462"/>
                <a:gd name="T82" fmla="*/ 358 w 929"/>
                <a:gd name="T83" fmla="*/ 22 h 462"/>
                <a:gd name="T84" fmla="*/ 324 w 929"/>
                <a:gd name="T85" fmla="*/ 30 h 462"/>
                <a:gd name="T86" fmla="*/ 274 w 929"/>
                <a:gd name="T87" fmla="*/ 39 h 462"/>
                <a:gd name="T88" fmla="*/ 307 w 929"/>
                <a:gd name="T89" fmla="*/ 28 h 462"/>
                <a:gd name="T90" fmla="*/ 264 w 929"/>
                <a:gd name="T91" fmla="*/ 6 h 462"/>
                <a:gd name="T92" fmla="*/ 250 w 929"/>
                <a:gd name="T93" fmla="*/ 1 h 462"/>
                <a:gd name="T94" fmla="*/ 235 w 929"/>
                <a:gd name="T95" fmla="*/ 6 h 462"/>
                <a:gd name="T96" fmla="*/ 180 w 929"/>
                <a:gd name="T97" fmla="*/ 12 h 462"/>
                <a:gd name="T98" fmla="*/ 120 w 929"/>
                <a:gd name="T99" fmla="*/ 21 h 462"/>
                <a:gd name="T100" fmla="*/ 81 w 929"/>
                <a:gd name="T101" fmla="*/ 19 h 462"/>
                <a:gd name="T102" fmla="*/ 85 w 929"/>
                <a:gd name="T103" fmla="*/ 51 h 462"/>
                <a:gd name="T104" fmla="*/ 78 w 929"/>
                <a:gd name="T105" fmla="*/ 39 h 462"/>
                <a:gd name="T106" fmla="*/ 45 w 929"/>
                <a:gd name="T107" fmla="*/ 3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50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26 w 52"/>
                <a:gd name="T1" fmla="*/ 0 h 32"/>
                <a:gd name="T2" fmla="*/ 6 w 52"/>
                <a:gd name="T3" fmla="*/ 15 h 32"/>
                <a:gd name="T4" fmla="*/ 18 w 52"/>
                <a:gd name="T5" fmla="*/ 24 h 32"/>
                <a:gd name="T6" fmla="*/ 32 w 52"/>
                <a:gd name="T7" fmla="*/ 23 h 32"/>
                <a:gd name="T8" fmla="*/ 26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76 w 172"/>
                <a:gd name="T1" fmla="*/ 6 h 72"/>
                <a:gd name="T2" fmla="*/ 49 w 172"/>
                <a:gd name="T3" fmla="*/ 3 h 72"/>
                <a:gd name="T4" fmla="*/ 40 w 172"/>
                <a:gd name="T5" fmla="*/ 0 h 72"/>
                <a:gd name="T6" fmla="*/ 0 w 172"/>
                <a:gd name="T7" fmla="*/ 21 h 72"/>
                <a:gd name="T8" fmla="*/ 21 w 172"/>
                <a:gd name="T9" fmla="*/ 30 h 72"/>
                <a:gd name="T10" fmla="*/ 31 w 172"/>
                <a:gd name="T11" fmla="*/ 45 h 72"/>
                <a:gd name="T12" fmla="*/ 49 w 172"/>
                <a:gd name="T13" fmla="*/ 51 h 72"/>
                <a:gd name="T14" fmla="*/ 58 w 172"/>
                <a:gd name="T15" fmla="*/ 54 h 72"/>
                <a:gd name="T16" fmla="*/ 97 w 172"/>
                <a:gd name="T17" fmla="*/ 45 h 72"/>
                <a:gd name="T18" fmla="*/ 128 w 172"/>
                <a:gd name="T19" fmla="*/ 33 h 72"/>
                <a:gd name="T20" fmla="*/ 110 w 172"/>
                <a:gd name="T21" fmla="*/ 14 h 72"/>
                <a:gd name="T22" fmla="*/ 101 w 172"/>
                <a:gd name="T23" fmla="*/ 3 h 72"/>
                <a:gd name="T24" fmla="*/ 76 w 172"/>
                <a:gd name="T25" fmla="*/ 6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26 w 52"/>
                <a:gd name="T1" fmla="*/ 0 h 32"/>
                <a:gd name="T2" fmla="*/ 6 w 52"/>
                <a:gd name="T3" fmla="*/ 15 h 32"/>
                <a:gd name="T4" fmla="*/ 18 w 52"/>
                <a:gd name="T5" fmla="*/ 24 h 32"/>
                <a:gd name="T6" fmla="*/ 32 w 52"/>
                <a:gd name="T7" fmla="*/ 23 h 32"/>
                <a:gd name="T8" fmla="*/ 26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44 w 206"/>
                <a:gd name="T1" fmla="*/ 5 h 85"/>
                <a:gd name="T2" fmla="*/ 78 w 206"/>
                <a:gd name="T3" fmla="*/ 7 h 85"/>
                <a:gd name="T4" fmla="*/ 82 w 206"/>
                <a:gd name="T5" fmla="*/ 19 h 85"/>
                <a:gd name="T6" fmla="*/ 81 w 206"/>
                <a:gd name="T7" fmla="*/ 24 h 85"/>
                <a:gd name="T8" fmla="*/ 67 w 206"/>
                <a:gd name="T9" fmla="*/ 20 h 85"/>
                <a:gd name="T10" fmla="*/ 58 w 206"/>
                <a:gd name="T11" fmla="*/ 14 h 85"/>
                <a:gd name="T12" fmla="*/ 17 w 206"/>
                <a:gd name="T13" fmla="*/ 20 h 85"/>
                <a:gd name="T14" fmla="*/ 23 w 206"/>
                <a:gd name="T15" fmla="*/ 36 h 85"/>
                <a:gd name="T16" fmla="*/ 41 w 206"/>
                <a:gd name="T17" fmla="*/ 39 h 85"/>
                <a:gd name="T18" fmla="*/ 56 w 206"/>
                <a:gd name="T19" fmla="*/ 54 h 85"/>
                <a:gd name="T20" fmla="*/ 67 w 206"/>
                <a:gd name="T21" fmla="*/ 63 h 85"/>
                <a:gd name="T22" fmla="*/ 82 w 206"/>
                <a:gd name="T23" fmla="*/ 50 h 85"/>
                <a:gd name="T24" fmla="*/ 91 w 206"/>
                <a:gd name="T25" fmla="*/ 44 h 85"/>
                <a:gd name="T26" fmla="*/ 96 w 206"/>
                <a:gd name="T27" fmla="*/ 35 h 85"/>
                <a:gd name="T28" fmla="*/ 126 w 206"/>
                <a:gd name="T29" fmla="*/ 26 h 85"/>
                <a:gd name="T30" fmla="*/ 141 w 206"/>
                <a:gd name="T31" fmla="*/ 23 h 85"/>
                <a:gd name="T32" fmla="*/ 150 w 206"/>
                <a:gd name="T33" fmla="*/ 20 h 85"/>
                <a:gd name="T34" fmla="*/ 144 w 206"/>
                <a:gd name="T35" fmla="*/ 5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27 w 64"/>
                <a:gd name="T1" fmla="*/ 5 h 28"/>
                <a:gd name="T2" fmla="*/ 6 w 64"/>
                <a:gd name="T3" fmla="*/ 3 h 28"/>
                <a:gd name="T4" fmla="*/ 18 w 64"/>
                <a:gd name="T5" fmla="*/ 21 h 28"/>
                <a:gd name="T6" fmla="*/ 41 w 64"/>
                <a:gd name="T7" fmla="*/ 11 h 28"/>
                <a:gd name="T8" fmla="*/ 27 w 64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18 w 146"/>
                <a:gd name="T1" fmla="*/ 14 h 176"/>
                <a:gd name="T2" fmla="*/ 0 w 146"/>
                <a:gd name="T3" fmla="*/ 19 h 176"/>
                <a:gd name="T4" fmla="*/ 10 w 146"/>
                <a:gd name="T5" fmla="*/ 32 h 176"/>
                <a:gd name="T6" fmla="*/ 25 w 146"/>
                <a:gd name="T7" fmla="*/ 65 h 176"/>
                <a:gd name="T8" fmla="*/ 39 w 146"/>
                <a:gd name="T9" fmla="*/ 68 h 176"/>
                <a:gd name="T10" fmla="*/ 37 w 146"/>
                <a:gd name="T11" fmla="*/ 80 h 176"/>
                <a:gd name="T12" fmla="*/ 21 w 146"/>
                <a:gd name="T13" fmla="*/ 85 h 176"/>
                <a:gd name="T14" fmla="*/ 12 w 146"/>
                <a:gd name="T15" fmla="*/ 98 h 176"/>
                <a:gd name="T16" fmla="*/ 13 w 146"/>
                <a:gd name="T17" fmla="*/ 103 h 176"/>
                <a:gd name="T18" fmla="*/ 22 w 146"/>
                <a:gd name="T19" fmla="*/ 106 h 176"/>
                <a:gd name="T20" fmla="*/ 13 w 146"/>
                <a:gd name="T21" fmla="*/ 127 h 176"/>
                <a:gd name="T22" fmla="*/ 15 w 146"/>
                <a:gd name="T23" fmla="*/ 131 h 176"/>
                <a:gd name="T24" fmla="*/ 25 w 146"/>
                <a:gd name="T25" fmla="*/ 128 h 176"/>
                <a:gd name="T26" fmla="*/ 43 w 146"/>
                <a:gd name="T27" fmla="*/ 127 h 176"/>
                <a:gd name="T28" fmla="*/ 69 w 146"/>
                <a:gd name="T29" fmla="*/ 128 h 176"/>
                <a:gd name="T30" fmla="*/ 82 w 146"/>
                <a:gd name="T31" fmla="*/ 127 h 176"/>
                <a:gd name="T32" fmla="*/ 91 w 146"/>
                <a:gd name="T33" fmla="*/ 124 h 176"/>
                <a:gd name="T34" fmla="*/ 96 w 146"/>
                <a:gd name="T35" fmla="*/ 106 h 176"/>
                <a:gd name="T36" fmla="*/ 109 w 146"/>
                <a:gd name="T37" fmla="*/ 100 h 176"/>
                <a:gd name="T38" fmla="*/ 82 w 146"/>
                <a:gd name="T39" fmla="*/ 82 h 176"/>
                <a:gd name="T40" fmla="*/ 66 w 146"/>
                <a:gd name="T41" fmla="*/ 62 h 176"/>
                <a:gd name="T42" fmla="*/ 61 w 146"/>
                <a:gd name="T43" fmla="*/ 52 h 176"/>
                <a:gd name="T44" fmla="*/ 48 w 146"/>
                <a:gd name="T45" fmla="*/ 46 h 176"/>
                <a:gd name="T46" fmla="*/ 64 w 146"/>
                <a:gd name="T47" fmla="*/ 34 h 176"/>
                <a:gd name="T48" fmla="*/ 48 w 146"/>
                <a:gd name="T49" fmla="*/ 23 h 176"/>
                <a:gd name="T50" fmla="*/ 52 w 146"/>
                <a:gd name="T51" fmla="*/ 10 h 176"/>
                <a:gd name="T52" fmla="*/ 34 w 146"/>
                <a:gd name="T53" fmla="*/ 1 h 176"/>
                <a:gd name="T54" fmla="*/ 22 w 146"/>
                <a:gd name="T55" fmla="*/ 7 h 176"/>
                <a:gd name="T56" fmla="*/ 18 w 146"/>
                <a:gd name="T57" fmla="*/ 14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56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44 w 92"/>
                <a:gd name="T1" fmla="*/ 4 h 92"/>
                <a:gd name="T2" fmla="*/ 62 w 92"/>
                <a:gd name="T3" fmla="*/ 6 h 92"/>
                <a:gd name="T4" fmla="*/ 69 w 92"/>
                <a:gd name="T5" fmla="*/ 19 h 92"/>
                <a:gd name="T6" fmla="*/ 59 w 92"/>
                <a:gd name="T7" fmla="*/ 35 h 92"/>
                <a:gd name="T8" fmla="*/ 35 w 92"/>
                <a:gd name="T9" fmla="*/ 56 h 92"/>
                <a:gd name="T10" fmla="*/ 14 w 92"/>
                <a:gd name="T11" fmla="*/ 68 h 92"/>
                <a:gd name="T12" fmla="*/ 6 w 92"/>
                <a:gd name="T13" fmla="*/ 53 h 92"/>
                <a:gd name="T14" fmla="*/ 15 w 92"/>
                <a:gd name="T15" fmla="*/ 47 h 92"/>
                <a:gd name="T16" fmla="*/ 11 w 92"/>
                <a:gd name="T17" fmla="*/ 34 h 92"/>
                <a:gd name="T18" fmla="*/ 30 w 92"/>
                <a:gd name="T19" fmla="*/ 21 h 92"/>
                <a:gd name="T20" fmla="*/ 44 w 92"/>
                <a:gd name="T21" fmla="*/ 4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57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159 w 633"/>
                <a:gd name="T1" fmla="*/ 8 h 660"/>
                <a:gd name="T2" fmla="*/ 132 w 633"/>
                <a:gd name="T3" fmla="*/ 14 h 660"/>
                <a:gd name="T4" fmla="*/ 108 w 633"/>
                <a:gd name="T5" fmla="*/ 38 h 660"/>
                <a:gd name="T6" fmla="*/ 78 w 633"/>
                <a:gd name="T7" fmla="*/ 44 h 660"/>
                <a:gd name="T8" fmla="*/ 63 w 633"/>
                <a:gd name="T9" fmla="*/ 56 h 660"/>
                <a:gd name="T10" fmla="*/ 51 w 633"/>
                <a:gd name="T11" fmla="*/ 86 h 660"/>
                <a:gd name="T12" fmla="*/ 27 w 633"/>
                <a:gd name="T13" fmla="*/ 125 h 660"/>
                <a:gd name="T14" fmla="*/ 0 w 633"/>
                <a:gd name="T15" fmla="*/ 134 h 660"/>
                <a:gd name="T16" fmla="*/ 54 w 633"/>
                <a:gd name="T17" fmla="*/ 242 h 660"/>
                <a:gd name="T18" fmla="*/ 90 w 633"/>
                <a:gd name="T19" fmla="*/ 320 h 660"/>
                <a:gd name="T20" fmla="*/ 108 w 633"/>
                <a:gd name="T21" fmla="*/ 332 h 660"/>
                <a:gd name="T22" fmla="*/ 126 w 633"/>
                <a:gd name="T23" fmla="*/ 338 h 660"/>
                <a:gd name="T24" fmla="*/ 171 w 633"/>
                <a:gd name="T25" fmla="*/ 323 h 660"/>
                <a:gd name="T26" fmla="*/ 189 w 633"/>
                <a:gd name="T27" fmla="*/ 317 h 660"/>
                <a:gd name="T28" fmla="*/ 225 w 633"/>
                <a:gd name="T29" fmla="*/ 338 h 660"/>
                <a:gd name="T30" fmla="*/ 243 w 633"/>
                <a:gd name="T31" fmla="*/ 395 h 660"/>
                <a:gd name="T32" fmla="*/ 252 w 633"/>
                <a:gd name="T33" fmla="*/ 392 h 660"/>
                <a:gd name="T34" fmla="*/ 258 w 633"/>
                <a:gd name="T35" fmla="*/ 383 h 660"/>
                <a:gd name="T36" fmla="*/ 276 w 633"/>
                <a:gd name="T37" fmla="*/ 410 h 660"/>
                <a:gd name="T38" fmla="*/ 303 w 633"/>
                <a:gd name="T39" fmla="*/ 428 h 660"/>
                <a:gd name="T40" fmla="*/ 326 w 633"/>
                <a:gd name="T41" fmla="*/ 452 h 660"/>
                <a:gd name="T42" fmla="*/ 332 w 633"/>
                <a:gd name="T43" fmla="*/ 461 h 660"/>
                <a:gd name="T44" fmla="*/ 341 w 633"/>
                <a:gd name="T45" fmla="*/ 467 h 660"/>
                <a:gd name="T46" fmla="*/ 362 w 633"/>
                <a:gd name="T47" fmla="*/ 491 h 660"/>
                <a:gd name="T48" fmla="*/ 368 w 633"/>
                <a:gd name="T49" fmla="*/ 473 h 660"/>
                <a:gd name="T50" fmla="*/ 404 w 633"/>
                <a:gd name="T51" fmla="*/ 494 h 660"/>
                <a:gd name="T52" fmla="*/ 440 w 633"/>
                <a:gd name="T53" fmla="*/ 491 h 660"/>
                <a:gd name="T54" fmla="*/ 461 w 633"/>
                <a:gd name="T55" fmla="*/ 398 h 660"/>
                <a:gd name="T56" fmla="*/ 473 w 633"/>
                <a:gd name="T57" fmla="*/ 347 h 660"/>
                <a:gd name="T58" fmla="*/ 464 w 633"/>
                <a:gd name="T59" fmla="*/ 275 h 660"/>
                <a:gd name="T60" fmla="*/ 401 w 633"/>
                <a:gd name="T61" fmla="*/ 203 h 660"/>
                <a:gd name="T62" fmla="*/ 395 w 633"/>
                <a:gd name="T63" fmla="*/ 176 h 660"/>
                <a:gd name="T64" fmla="*/ 344 w 633"/>
                <a:gd name="T65" fmla="*/ 134 h 660"/>
                <a:gd name="T66" fmla="*/ 353 w 633"/>
                <a:gd name="T67" fmla="*/ 116 h 660"/>
                <a:gd name="T68" fmla="*/ 341 w 633"/>
                <a:gd name="T69" fmla="*/ 98 h 660"/>
                <a:gd name="T70" fmla="*/ 312 w 633"/>
                <a:gd name="T71" fmla="*/ 59 h 660"/>
                <a:gd name="T72" fmla="*/ 294 w 633"/>
                <a:gd name="T73" fmla="*/ 23 h 660"/>
                <a:gd name="T74" fmla="*/ 291 w 633"/>
                <a:gd name="T75" fmla="*/ 14 h 660"/>
                <a:gd name="T76" fmla="*/ 273 w 633"/>
                <a:gd name="T77" fmla="*/ 113 h 660"/>
                <a:gd name="T78" fmla="*/ 243 w 633"/>
                <a:gd name="T79" fmla="*/ 86 h 660"/>
                <a:gd name="T80" fmla="*/ 219 w 633"/>
                <a:gd name="T81" fmla="*/ 83 h 660"/>
                <a:gd name="T82" fmla="*/ 204 w 633"/>
                <a:gd name="T83" fmla="*/ 65 h 660"/>
                <a:gd name="T84" fmla="*/ 198 w 633"/>
                <a:gd name="T85" fmla="*/ 47 h 660"/>
                <a:gd name="T86" fmla="*/ 207 w 633"/>
                <a:gd name="T87" fmla="*/ 41 h 660"/>
                <a:gd name="T88" fmla="*/ 180 w 633"/>
                <a:gd name="T89" fmla="*/ 14 h 660"/>
                <a:gd name="T90" fmla="*/ 162 w 633"/>
                <a:gd name="T91" fmla="*/ 8 h 660"/>
                <a:gd name="T92" fmla="*/ 153 w 633"/>
                <a:gd name="T93" fmla="*/ 5 h 660"/>
                <a:gd name="T94" fmla="*/ 159 w 633"/>
                <a:gd name="T95" fmla="*/ 8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58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63 w 426"/>
                <a:gd name="T1" fmla="*/ 45 h 280"/>
                <a:gd name="T2" fmla="*/ 51 w 426"/>
                <a:gd name="T3" fmla="*/ 27 h 280"/>
                <a:gd name="T4" fmla="*/ 48 w 426"/>
                <a:gd name="T5" fmla="*/ 12 h 280"/>
                <a:gd name="T6" fmla="*/ 39 w 426"/>
                <a:gd name="T7" fmla="*/ 9 h 280"/>
                <a:gd name="T8" fmla="*/ 12 w 426"/>
                <a:gd name="T9" fmla="*/ 12 h 280"/>
                <a:gd name="T10" fmla="*/ 33 w 426"/>
                <a:gd name="T11" fmla="*/ 30 h 280"/>
                <a:gd name="T12" fmla="*/ 36 w 426"/>
                <a:gd name="T13" fmla="*/ 39 h 280"/>
                <a:gd name="T14" fmla="*/ 18 w 426"/>
                <a:gd name="T15" fmla="*/ 51 h 280"/>
                <a:gd name="T16" fmla="*/ 66 w 426"/>
                <a:gd name="T17" fmla="*/ 69 h 280"/>
                <a:gd name="T18" fmla="*/ 93 w 426"/>
                <a:gd name="T19" fmla="*/ 84 h 280"/>
                <a:gd name="T20" fmla="*/ 96 w 426"/>
                <a:gd name="T21" fmla="*/ 93 h 280"/>
                <a:gd name="T22" fmla="*/ 105 w 426"/>
                <a:gd name="T23" fmla="*/ 99 h 280"/>
                <a:gd name="T24" fmla="*/ 111 w 426"/>
                <a:gd name="T25" fmla="*/ 117 h 280"/>
                <a:gd name="T26" fmla="*/ 99 w 426"/>
                <a:gd name="T27" fmla="*/ 147 h 280"/>
                <a:gd name="T28" fmla="*/ 135 w 426"/>
                <a:gd name="T29" fmla="*/ 141 h 280"/>
                <a:gd name="T30" fmla="*/ 144 w 426"/>
                <a:gd name="T31" fmla="*/ 162 h 280"/>
                <a:gd name="T32" fmla="*/ 162 w 426"/>
                <a:gd name="T33" fmla="*/ 168 h 280"/>
                <a:gd name="T34" fmla="*/ 171 w 426"/>
                <a:gd name="T35" fmla="*/ 171 h 280"/>
                <a:gd name="T36" fmla="*/ 189 w 426"/>
                <a:gd name="T37" fmla="*/ 168 h 280"/>
                <a:gd name="T38" fmla="*/ 207 w 426"/>
                <a:gd name="T39" fmla="*/ 147 h 280"/>
                <a:gd name="T40" fmla="*/ 252 w 426"/>
                <a:gd name="T41" fmla="*/ 189 h 280"/>
                <a:gd name="T42" fmla="*/ 273 w 426"/>
                <a:gd name="T43" fmla="*/ 210 h 280"/>
                <a:gd name="T44" fmla="*/ 270 w 426"/>
                <a:gd name="T45" fmla="*/ 168 h 280"/>
                <a:gd name="T46" fmla="*/ 252 w 426"/>
                <a:gd name="T47" fmla="*/ 150 h 280"/>
                <a:gd name="T48" fmla="*/ 279 w 426"/>
                <a:gd name="T49" fmla="*/ 126 h 280"/>
                <a:gd name="T50" fmla="*/ 306 w 426"/>
                <a:gd name="T51" fmla="*/ 117 h 280"/>
                <a:gd name="T52" fmla="*/ 315 w 426"/>
                <a:gd name="T53" fmla="*/ 114 h 280"/>
                <a:gd name="T54" fmla="*/ 318 w 426"/>
                <a:gd name="T55" fmla="*/ 105 h 280"/>
                <a:gd name="T56" fmla="*/ 267 w 426"/>
                <a:gd name="T57" fmla="*/ 111 h 280"/>
                <a:gd name="T58" fmla="*/ 228 w 426"/>
                <a:gd name="T59" fmla="*/ 105 h 280"/>
                <a:gd name="T60" fmla="*/ 225 w 426"/>
                <a:gd name="T61" fmla="*/ 96 h 280"/>
                <a:gd name="T62" fmla="*/ 219 w 426"/>
                <a:gd name="T63" fmla="*/ 87 h 280"/>
                <a:gd name="T64" fmla="*/ 165 w 426"/>
                <a:gd name="T65" fmla="*/ 60 h 280"/>
                <a:gd name="T66" fmla="*/ 120 w 426"/>
                <a:gd name="T67" fmla="*/ 45 h 280"/>
                <a:gd name="T68" fmla="*/ 102 w 426"/>
                <a:gd name="T69" fmla="*/ 39 h 280"/>
                <a:gd name="T70" fmla="*/ 60 w 426"/>
                <a:gd name="T71" fmla="*/ 39 h 280"/>
                <a:gd name="T72" fmla="*/ 51 w 426"/>
                <a:gd name="T73" fmla="*/ 24 h 280"/>
                <a:gd name="T74" fmla="*/ 5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5A5A5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5 w 416"/>
                <a:gd name="T3" fmla="*/ 28 h 282"/>
                <a:gd name="T4" fmla="*/ 21 w 416"/>
                <a:gd name="T5" fmla="*/ 37 h 282"/>
                <a:gd name="T6" fmla="*/ 63 w 416"/>
                <a:gd name="T7" fmla="*/ 67 h 282"/>
                <a:gd name="T8" fmla="*/ 90 w 416"/>
                <a:gd name="T9" fmla="*/ 85 h 282"/>
                <a:gd name="T10" fmla="*/ 99 w 416"/>
                <a:gd name="T11" fmla="*/ 91 h 282"/>
                <a:gd name="T12" fmla="*/ 102 w 416"/>
                <a:gd name="T13" fmla="*/ 126 h 282"/>
                <a:gd name="T14" fmla="*/ 87 w 416"/>
                <a:gd name="T15" fmla="*/ 150 h 282"/>
                <a:gd name="T16" fmla="*/ 102 w 416"/>
                <a:gd name="T17" fmla="*/ 147 h 282"/>
                <a:gd name="T18" fmla="*/ 111 w 416"/>
                <a:gd name="T19" fmla="*/ 141 h 282"/>
                <a:gd name="T20" fmla="*/ 120 w 416"/>
                <a:gd name="T21" fmla="*/ 150 h 282"/>
                <a:gd name="T22" fmla="*/ 138 w 416"/>
                <a:gd name="T23" fmla="*/ 162 h 282"/>
                <a:gd name="T24" fmla="*/ 156 w 416"/>
                <a:gd name="T25" fmla="*/ 174 h 282"/>
                <a:gd name="T26" fmla="*/ 179 w 416"/>
                <a:gd name="T27" fmla="*/ 165 h 282"/>
                <a:gd name="T28" fmla="*/ 185 w 416"/>
                <a:gd name="T29" fmla="*/ 147 h 282"/>
                <a:gd name="T30" fmla="*/ 200 w 416"/>
                <a:gd name="T31" fmla="*/ 150 h 282"/>
                <a:gd name="T32" fmla="*/ 218 w 416"/>
                <a:gd name="T33" fmla="*/ 156 h 282"/>
                <a:gd name="T34" fmla="*/ 254 w 416"/>
                <a:gd name="T35" fmla="*/ 210 h 282"/>
                <a:gd name="T36" fmla="*/ 266 w 416"/>
                <a:gd name="T37" fmla="*/ 207 h 282"/>
                <a:gd name="T38" fmla="*/ 263 w 416"/>
                <a:gd name="T39" fmla="*/ 189 h 282"/>
                <a:gd name="T40" fmla="*/ 236 w 416"/>
                <a:gd name="T41" fmla="*/ 147 h 282"/>
                <a:gd name="T42" fmla="*/ 269 w 416"/>
                <a:gd name="T43" fmla="*/ 129 h 282"/>
                <a:gd name="T44" fmla="*/ 305 w 416"/>
                <a:gd name="T45" fmla="*/ 108 h 282"/>
                <a:gd name="T46" fmla="*/ 306 w 416"/>
                <a:gd name="T47" fmla="*/ 90 h 282"/>
                <a:gd name="T48" fmla="*/ 274 w 416"/>
                <a:gd name="T49" fmla="*/ 103 h 282"/>
                <a:gd name="T50" fmla="*/ 230 w 416"/>
                <a:gd name="T51" fmla="*/ 103 h 282"/>
                <a:gd name="T52" fmla="*/ 197 w 416"/>
                <a:gd name="T53" fmla="*/ 73 h 282"/>
                <a:gd name="T54" fmla="*/ 135 w 416"/>
                <a:gd name="T55" fmla="*/ 46 h 282"/>
                <a:gd name="T56" fmla="*/ 99 w 416"/>
                <a:gd name="T57" fmla="*/ 25 h 282"/>
                <a:gd name="T58" fmla="*/ 69 w 416"/>
                <a:gd name="T59" fmla="*/ 31 h 282"/>
                <a:gd name="T60" fmla="*/ 57 w 416"/>
                <a:gd name="T61" fmla="*/ 43 h 282"/>
                <a:gd name="T62" fmla="*/ 42 w 416"/>
                <a:gd name="T63" fmla="*/ 13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24 w 60"/>
                <a:gd name="T1" fmla="*/ 13 h 78"/>
                <a:gd name="T2" fmla="*/ 0 w 60"/>
                <a:gd name="T3" fmla="*/ 13 h 78"/>
                <a:gd name="T4" fmla="*/ 15 w 60"/>
                <a:gd name="T5" fmla="*/ 31 h 78"/>
                <a:gd name="T6" fmla="*/ 21 w 60"/>
                <a:gd name="T7" fmla="*/ 49 h 78"/>
                <a:gd name="T8" fmla="*/ 24 w 60"/>
                <a:gd name="T9" fmla="*/ 58 h 78"/>
                <a:gd name="T10" fmla="*/ 45 w 60"/>
                <a:gd name="T11" fmla="*/ 37 h 78"/>
                <a:gd name="T12" fmla="*/ 24 w 60"/>
                <a:gd name="T13" fmla="*/ 13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61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35 w 219"/>
                <a:gd name="T1" fmla="*/ 55 h 113"/>
                <a:gd name="T2" fmla="*/ 29 w 219"/>
                <a:gd name="T3" fmla="*/ 46 h 113"/>
                <a:gd name="T4" fmla="*/ 11 w 219"/>
                <a:gd name="T5" fmla="*/ 52 h 113"/>
                <a:gd name="T6" fmla="*/ 29 w 219"/>
                <a:gd name="T7" fmla="*/ 85 h 113"/>
                <a:gd name="T8" fmla="*/ 92 w 219"/>
                <a:gd name="T9" fmla="*/ 67 h 113"/>
                <a:gd name="T10" fmla="*/ 110 w 219"/>
                <a:gd name="T11" fmla="*/ 55 h 113"/>
                <a:gd name="T12" fmla="*/ 128 w 219"/>
                <a:gd name="T13" fmla="*/ 49 h 113"/>
                <a:gd name="T14" fmla="*/ 164 w 219"/>
                <a:gd name="T15" fmla="*/ 14 h 113"/>
                <a:gd name="T16" fmla="*/ 157 w 219"/>
                <a:gd name="T17" fmla="*/ 0 h 113"/>
                <a:gd name="T18" fmla="*/ 134 w 219"/>
                <a:gd name="T19" fmla="*/ 13 h 113"/>
                <a:gd name="T20" fmla="*/ 80 w 219"/>
                <a:gd name="T21" fmla="*/ 31 h 113"/>
                <a:gd name="T22" fmla="*/ 62 w 219"/>
                <a:gd name="T23" fmla="*/ 34 h 113"/>
                <a:gd name="T24" fmla="*/ 44 w 219"/>
                <a:gd name="T25" fmla="*/ 40 h 113"/>
                <a:gd name="T26" fmla="*/ 35 w 219"/>
                <a:gd name="T27" fmla="*/ 55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9 w 139"/>
                <a:gd name="T1" fmla="*/ 45 h 122"/>
                <a:gd name="T2" fmla="*/ 6 w 139"/>
                <a:gd name="T3" fmla="*/ 63 h 122"/>
                <a:gd name="T4" fmla="*/ 0 w 139"/>
                <a:gd name="T5" fmla="*/ 81 h 122"/>
                <a:gd name="T6" fmla="*/ 27 w 139"/>
                <a:gd name="T7" fmla="*/ 87 h 122"/>
                <a:gd name="T8" fmla="*/ 39 w 139"/>
                <a:gd name="T9" fmla="*/ 72 h 122"/>
                <a:gd name="T10" fmla="*/ 93 w 139"/>
                <a:gd name="T11" fmla="*/ 51 h 122"/>
                <a:gd name="T12" fmla="*/ 102 w 139"/>
                <a:gd name="T13" fmla="*/ 33 h 122"/>
                <a:gd name="T14" fmla="*/ 84 w 139"/>
                <a:gd name="T15" fmla="*/ 21 h 122"/>
                <a:gd name="T16" fmla="*/ 75 w 139"/>
                <a:gd name="T17" fmla="*/ 15 h 122"/>
                <a:gd name="T18" fmla="*/ 48 w 139"/>
                <a:gd name="T19" fmla="*/ 9 h 122"/>
                <a:gd name="T20" fmla="*/ 39 w 139"/>
                <a:gd name="T21" fmla="*/ 27 h 122"/>
                <a:gd name="T22" fmla="*/ 9 w 139"/>
                <a:gd name="T23" fmla="*/ 45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2 w 49"/>
                <a:gd name="T1" fmla="*/ 0 h 35"/>
                <a:gd name="T2" fmla="*/ 6 w 49"/>
                <a:gd name="T3" fmla="*/ 8 h 35"/>
                <a:gd name="T4" fmla="*/ 18 w 49"/>
                <a:gd name="T5" fmla="*/ 26 h 35"/>
                <a:gd name="T6" fmla="*/ 29 w 49"/>
                <a:gd name="T7" fmla="*/ 19 h 35"/>
                <a:gd name="T8" fmla="*/ 2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64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96 w 164"/>
                <a:gd name="T1" fmla="*/ 0 h 268"/>
                <a:gd name="T2" fmla="*/ 78 w 164"/>
                <a:gd name="T3" fmla="*/ 21 h 268"/>
                <a:gd name="T4" fmla="*/ 66 w 164"/>
                <a:gd name="T5" fmla="*/ 48 h 268"/>
                <a:gd name="T6" fmla="*/ 27 w 164"/>
                <a:gd name="T7" fmla="*/ 63 h 268"/>
                <a:gd name="T8" fmla="*/ 21 w 164"/>
                <a:gd name="T9" fmla="*/ 72 h 268"/>
                <a:gd name="T10" fmla="*/ 12 w 164"/>
                <a:gd name="T11" fmla="*/ 75 h 268"/>
                <a:gd name="T12" fmla="*/ 15 w 164"/>
                <a:gd name="T13" fmla="*/ 99 h 268"/>
                <a:gd name="T14" fmla="*/ 21 w 164"/>
                <a:gd name="T15" fmla="*/ 117 h 268"/>
                <a:gd name="T16" fmla="*/ 0 w 164"/>
                <a:gd name="T17" fmla="*/ 150 h 268"/>
                <a:gd name="T18" fmla="*/ 21 w 164"/>
                <a:gd name="T19" fmla="*/ 195 h 268"/>
                <a:gd name="T20" fmla="*/ 39 w 164"/>
                <a:gd name="T21" fmla="*/ 201 h 268"/>
                <a:gd name="T22" fmla="*/ 66 w 164"/>
                <a:gd name="T23" fmla="*/ 162 h 268"/>
                <a:gd name="T24" fmla="*/ 78 w 164"/>
                <a:gd name="T25" fmla="*/ 144 h 268"/>
                <a:gd name="T26" fmla="*/ 96 w 164"/>
                <a:gd name="T27" fmla="*/ 87 h 268"/>
                <a:gd name="T28" fmla="*/ 105 w 164"/>
                <a:gd name="T29" fmla="*/ 57 h 268"/>
                <a:gd name="T30" fmla="*/ 123 w 164"/>
                <a:gd name="T31" fmla="*/ 54 h 268"/>
                <a:gd name="T32" fmla="*/ 96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65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2 w 66"/>
                <a:gd name="T1" fmla="*/ 0 h 81"/>
                <a:gd name="T2" fmla="*/ 19 w 66"/>
                <a:gd name="T3" fmla="*/ 45 h 81"/>
                <a:gd name="T4" fmla="*/ 22 w 66"/>
                <a:gd name="T5" fmla="*/ 57 h 81"/>
                <a:gd name="T6" fmla="*/ 30 w 66"/>
                <a:gd name="T7" fmla="*/ 60 h 81"/>
                <a:gd name="T8" fmla="*/ 42 w 66"/>
                <a:gd name="T9" fmla="*/ 57 h 81"/>
                <a:gd name="T10" fmla="*/ 22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72 w 148"/>
                <a:gd name="T1" fmla="*/ 0 h 244"/>
                <a:gd name="T2" fmla="*/ 45 w 148"/>
                <a:gd name="T3" fmla="*/ 63 h 244"/>
                <a:gd name="T4" fmla="*/ 27 w 148"/>
                <a:gd name="T5" fmla="*/ 69 h 244"/>
                <a:gd name="T6" fmla="*/ 9 w 148"/>
                <a:gd name="T7" fmla="*/ 81 h 244"/>
                <a:gd name="T8" fmla="*/ 30 w 148"/>
                <a:gd name="T9" fmla="*/ 141 h 244"/>
                <a:gd name="T10" fmla="*/ 39 w 148"/>
                <a:gd name="T11" fmla="*/ 168 h 244"/>
                <a:gd name="T12" fmla="*/ 45 w 148"/>
                <a:gd name="T13" fmla="*/ 177 h 244"/>
                <a:gd name="T14" fmla="*/ 63 w 148"/>
                <a:gd name="T15" fmla="*/ 183 h 244"/>
                <a:gd name="T16" fmla="*/ 72 w 148"/>
                <a:gd name="T17" fmla="*/ 147 h 244"/>
                <a:gd name="T18" fmla="*/ 93 w 148"/>
                <a:gd name="T19" fmla="*/ 126 h 244"/>
                <a:gd name="T20" fmla="*/ 84 w 148"/>
                <a:gd name="T21" fmla="*/ 51 h 244"/>
                <a:gd name="T22" fmla="*/ 105 w 148"/>
                <a:gd name="T23" fmla="*/ 36 h 244"/>
                <a:gd name="T24" fmla="*/ 84 w 148"/>
                <a:gd name="T25" fmla="*/ 15 h 244"/>
                <a:gd name="T26" fmla="*/ 72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36 w 96"/>
                <a:gd name="T1" fmla="*/ 1 h 183"/>
                <a:gd name="T2" fmla="*/ 38 w 96"/>
                <a:gd name="T3" fmla="*/ 26 h 183"/>
                <a:gd name="T4" fmla="*/ 45 w 96"/>
                <a:gd name="T5" fmla="*/ 46 h 183"/>
                <a:gd name="T6" fmla="*/ 47 w 96"/>
                <a:gd name="T7" fmla="*/ 69 h 183"/>
                <a:gd name="T8" fmla="*/ 51 w 96"/>
                <a:gd name="T9" fmla="*/ 79 h 183"/>
                <a:gd name="T10" fmla="*/ 53 w 96"/>
                <a:gd name="T11" fmla="*/ 94 h 183"/>
                <a:gd name="T12" fmla="*/ 43 w 96"/>
                <a:gd name="T13" fmla="*/ 70 h 183"/>
                <a:gd name="T14" fmla="*/ 26 w 96"/>
                <a:gd name="T15" fmla="*/ 58 h 183"/>
                <a:gd name="T16" fmla="*/ 4 w 96"/>
                <a:gd name="T17" fmla="*/ 62 h 183"/>
                <a:gd name="T18" fmla="*/ 6 w 96"/>
                <a:gd name="T19" fmla="*/ 76 h 183"/>
                <a:gd name="T20" fmla="*/ 31 w 96"/>
                <a:gd name="T21" fmla="*/ 85 h 183"/>
                <a:gd name="T22" fmla="*/ 43 w 96"/>
                <a:gd name="T23" fmla="*/ 101 h 183"/>
                <a:gd name="T24" fmla="*/ 53 w 96"/>
                <a:gd name="T25" fmla="*/ 101 h 183"/>
                <a:gd name="T26" fmla="*/ 59 w 96"/>
                <a:gd name="T27" fmla="*/ 112 h 183"/>
                <a:gd name="T28" fmla="*/ 72 w 96"/>
                <a:gd name="T29" fmla="*/ 134 h 183"/>
                <a:gd name="T30" fmla="*/ 61 w 96"/>
                <a:gd name="T31" fmla="*/ 94 h 183"/>
                <a:gd name="T32" fmla="*/ 60 w 96"/>
                <a:gd name="T33" fmla="*/ 70 h 183"/>
                <a:gd name="T34" fmla="*/ 53 w 96"/>
                <a:gd name="T35" fmla="*/ 47 h 183"/>
                <a:gd name="T36" fmla="*/ 47 w 96"/>
                <a:gd name="T37" fmla="*/ 31 h 183"/>
                <a:gd name="T38" fmla="*/ 43 w 96"/>
                <a:gd name="T39" fmla="*/ 15 h 183"/>
                <a:gd name="T40" fmla="*/ 36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68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4 w 54"/>
                <a:gd name="T1" fmla="*/ 0 h 175"/>
                <a:gd name="T2" fmla="*/ 0 w 54"/>
                <a:gd name="T3" fmla="*/ 19 h 175"/>
                <a:gd name="T4" fmla="*/ 7 w 54"/>
                <a:gd name="T5" fmla="*/ 40 h 175"/>
                <a:gd name="T6" fmla="*/ 13 w 54"/>
                <a:gd name="T7" fmla="*/ 70 h 175"/>
                <a:gd name="T8" fmla="*/ 25 w 54"/>
                <a:gd name="T9" fmla="*/ 97 h 175"/>
                <a:gd name="T10" fmla="*/ 40 w 54"/>
                <a:gd name="T11" fmla="*/ 131 h 175"/>
                <a:gd name="T12" fmla="*/ 30 w 54"/>
                <a:gd name="T13" fmla="*/ 86 h 175"/>
                <a:gd name="T14" fmla="*/ 25 w 54"/>
                <a:gd name="T15" fmla="*/ 70 h 175"/>
                <a:gd name="T16" fmla="*/ 21 w 54"/>
                <a:gd name="T17" fmla="*/ 46 h 175"/>
                <a:gd name="T18" fmla="*/ 19 w 54"/>
                <a:gd name="T19" fmla="*/ 34 h 175"/>
                <a:gd name="T20" fmla="*/ 12 w 54"/>
                <a:gd name="T21" fmla="*/ 28 h 175"/>
                <a:gd name="T22" fmla="*/ 4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69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6 w 86"/>
                <a:gd name="T3" fmla="*/ 25 h 73"/>
                <a:gd name="T4" fmla="*/ 17 w 86"/>
                <a:gd name="T5" fmla="*/ 32 h 73"/>
                <a:gd name="T6" fmla="*/ 36 w 86"/>
                <a:gd name="T7" fmla="*/ 36 h 73"/>
                <a:gd name="T8" fmla="*/ 47 w 86"/>
                <a:gd name="T9" fmla="*/ 42 h 73"/>
                <a:gd name="T10" fmla="*/ 56 w 86"/>
                <a:gd name="T11" fmla="*/ 49 h 73"/>
                <a:gd name="T12" fmla="*/ 65 w 86"/>
                <a:gd name="T13" fmla="*/ 51 h 73"/>
                <a:gd name="T14" fmla="*/ 54 w 86"/>
                <a:gd name="T15" fmla="*/ 29 h 73"/>
                <a:gd name="T16" fmla="*/ 48 w 86"/>
                <a:gd name="T17" fmla="*/ 16 h 73"/>
                <a:gd name="T18" fmla="*/ 27 w 86"/>
                <a:gd name="T19" fmla="*/ 18 h 73"/>
                <a:gd name="T20" fmla="*/ 18 w 86"/>
                <a:gd name="T21" fmla="*/ 14 h 73"/>
                <a:gd name="T22" fmla="*/ 5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73 w 111"/>
                <a:gd name="T1" fmla="*/ 0 h 156"/>
                <a:gd name="T2" fmla="*/ 56 w 111"/>
                <a:gd name="T3" fmla="*/ 8 h 156"/>
                <a:gd name="T4" fmla="*/ 17 w 111"/>
                <a:gd name="T5" fmla="*/ 11 h 156"/>
                <a:gd name="T6" fmla="*/ 10 w 111"/>
                <a:gd name="T7" fmla="*/ 25 h 156"/>
                <a:gd name="T8" fmla="*/ 8 w 111"/>
                <a:gd name="T9" fmla="*/ 46 h 156"/>
                <a:gd name="T10" fmla="*/ 10 w 111"/>
                <a:gd name="T11" fmla="*/ 56 h 156"/>
                <a:gd name="T12" fmla="*/ 2 w 111"/>
                <a:gd name="T13" fmla="*/ 66 h 156"/>
                <a:gd name="T14" fmla="*/ 10 w 111"/>
                <a:gd name="T15" fmla="*/ 82 h 156"/>
                <a:gd name="T16" fmla="*/ 17 w 111"/>
                <a:gd name="T17" fmla="*/ 93 h 156"/>
                <a:gd name="T18" fmla="*/ 11 w 111"/>
                <a:gd name="T19" fmla="*/ 108 h 156"/>
                <a:gd name="T20" fmla="*/ 18 w 111"/>
                <a:gd name="T21" fmla="*/ 117 h 156"/>
                <a:gd name="T22" fmla="*/ 31 w 111"/>
                <a:gd name="T23" fmla="*/ 108 h 156"/>
                <a:gd name="T24" fmla="*/ 37 w 111"/>
                <a:gd name="T25" fmla="*/ 70 h 156"/>
                <a:gd name="T26" fmla="*/ 42 w 111"/>
                <a:gd name="T27" fmla="*/ 95 h 156"/>
                <a:gd name="T28" fmla="*/ 49 w 111"/>
                <a:gd name="T29" fmla="*/ 109 h 156"/>
                <a:gd name="T30" fmla="*/ 46 w 111"/>
                <a:gd name="T31" fmla="*/ 84 h 156"/>
                <a:gd name="T32" fmla="*/ 54 w 111"/>
                <a:gd name="T33" fmla="*/ 55 h 156"/>
                <a:gd name="T34" fmla="*/ 52 w 111"/>
                <a:gd name="T35" fmla="*/ 38 h 156"/>
                <a:gd name="T36" fmla="*/ 40 w 111"/>
                <a:gd name="T37" fmla="*/ 45 h 156"/>
                <a:gd name="T38" fmla="*/ 26 w 111"/>
                <a:gd name="T39" fmla="*/ 41 h 156"/>
                <a:gd name="T40" fmla="*/ 31 w 111"/>
                <a:gd name="T41" fmla="*/ 27 h 156"/>
                <a:gd name="T42" fmla="*/ 46 w 111"/>
                <a:gd name="T43" fmla="*/ 26 h 156"/>
                <a:gd name="T44" fmla="*/ 58 w 111"/>
                <a:gd name="T45" fmla="*/ 29 h 156"/>
                <a:gd name="T46" fmla="*/ 73 w 111"/>
                <a:gd name="T47" fmla="*/ 23 h 156"/>
                <a:gd name="T48" fmla="*/ 83 w 111"/>
                <a:gd name="T49" fmla="*/ 10 h 156"/>
                <a:gd name="T50" fmla="*/ 73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9 w 30"/>
                <a:gd name="T1" fmla="*/ 0 h 94"/>
                <a:gd name="T2" fmla="*/ 0 w 30"/>
                <a:gd name="T3" fmla="*/ 12 h 94"/>
                <a:gd name="T4" fmla="*/ 4 w 30"/>
                <a:gd name="T5" fmla="*/ 28 h 94"/>
                <a:gd name="T6" fmla="*/ 1 w 30"/>
                <a:gd name="T7" fmla="*/ 46 h 94"/>
                <a:gd name="T8" fmla="*/ 12 w 30"/>
                <a:gd name="T9" fmla="*/ 71 h 94"/>
                <a:gd name="T10" fmla="*/ 22 w 30"/>
                <a:gd name="T11" fmla="*/ 62 h 94"/>
                <a:gd name="T12" fmla="*/ 16 w 30"/>
                <a:gd name="T13" fmla="*/ 46 h 94"/>
                <a:gd name="T14" fmla="*/ 9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9 w 81"/>
                <a:gd name="T1" fmla="*/ 1 h 158"/>
                <a:gd name="T2" fmla="*/ 0 w 81"/>
                <a:gd name="T3" fmla="*/ 15 h 158"/>
                <a:gd name="T4" fmla="*/ 6 w 81"/>
                <a:gd name="T5" fmla="*/ 37 h 158"/>
                <a:gd name="T6" fmla="*/ 5 w 81"/>
                <a:gd name="T7" fmla="*/ 80 h 158"/>
                <a:gd name="T8" fmla="*/ 13 w 81"/>
                <a:gd name="T9" fmla="*/ 77 h 158"/>
                <a:gd name="T10" fmla="*/ 15 w 81"/>
                <a:gd name="T11" fmla="*/ 86 h 158"/>
                <a:gd name="T12" fmla="*/ 22 w 81"/>
                <a:gd name="T13" fmla="*/ 91 h 158"/>
                <a:gd name="T14" fmla="*/ 29 w 81"/>
                <a:gd name="T15" fmla="*/ 105 h 158"/>
                <a:gd name="T16" fmla="*/ 36 w 81"/>
                <a:gd name="T17" fmla="*/ 96 h 158"/>
                <a:gd name="T18" fmla="*/ 49 w 81"/>
                <a:gd name="T19" fmla="*/ 100 h 158"/>
                <a:gd name="T20" fmla="*/ 47 w 81"/>
                <a:gd name="T21" fmla="*/ 81 h 158"/>
                <a:gd name="T22" fmla="*/ 36 w 81"/>
                <a:gd name="T23" fmla="*/ 78 h 158"/>
                <a:gd name="T24" fmla="*/ 29 w 81"/>
                <a:gd name="T25" fmla="*/ 68 h 158"/>
                <a:gd name="T26" fmla="*/ 25 w 81"/>
                <a:gd name="T27" fmla="*/ 55 h 158"/>
                <a:gd name="T28" fmla="*/ 31 w 81"/>
                <a:gd name="T29" fmla="*/ 40 h 158"/>
                <a:gd name="T30" fmla="*/ 26 w 81"/>
                <a:gd name="T31" fmla="*/ 26 h 158"/>
                <a:gd name="T32" fmla="*/ 32 w 81"/>
                <a:gd name="T33" fmla="*/ 15 h 158"/>
                <a:gd name="T34" fmla="*/ 22 w 81"/>
                <a:gd name="T35" fmla="*/ 3 h 158"/>
                <a:gd name="T36" fmla="*/ 14 w 81"/>
                <a:gd name="T37" fmla="*/ 5 h 158"/>
                <a:gd name="T38" fmla="*/ 9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73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39 w 85"/>
                <a:gd name="T1" fmla="*/ 0 h 105"/>
                <a:gd name="T2" fmla="*/ 33 w 85"/>
                <a:gd name="T3" fmla="*/ 14 h 105"/>
                <a:gd name="T4" fmla="*/ 24 w 85"/>
                <a:gd name="T5" fmla="*/ 23 h 105"/>
                <a:gd name="T6" fmla="*/ 12 w 85"/>
                <a:gd name="T7" fmla="*/ 26 h 105"/>
                <a:gd name="T8" fmla="*/ 6 w 85"/>
                <a:gd name="T9" fmla="*/ 36 h 105"/>
                <a:gd name="T10" fmla="*/ 3 w 85"/>
                <a:gd name="T11" fmla="*/ 56 h 105"/>
                <a:gd name="T12" fmla="*/ 10 w 85"/>
                <a:gd name="T13" fmla="*/ 53 h 105"/>
                <a:gd name="T14" fmla="*/ 19 w 85"/>
                <a:gd name="T15" fmla="*/ 47 h 105"/>
                <a:gd name="T16" fmla="*/ 26 w 85"/>
                <a:gd name="T17" fmla="*/ 52 h 105"/>
                <a:gd name="T18" fmla="*/ 44 w 85"/>
                <a:gd name="T19" fmla="*/ 74 h 105"/>
                <a:gd name="T20" fmla="*/ 53 w 85"/>
                <a:gd name="T21" fmla="*/ 54 h 105"/>
                <a:gd name="T22" fmla="*/ 64 w 85"/>
                <a:gd name="T23" fmla="*/ 51 h 105"/>
                <a:gd name="T24" fmla="*/ 56 w 85"/>
                <a:gd name="T25" fmla="*/ 29 h 105"/>
                <a:gd name="T26" fmla="*/ 39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74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5 w 38"/>
                <a:gd name="T1" fmla="*/ 20 h 66"/>
                <a:gd name="T2" fmla="*/ 20 w 38"/>
                <a:gd name="T3" fmla="*/ 49 h 66"/>
                <a:gd name="T4" fmla="*/ 23 w 38"/>
                <a:gd name="T5" fmla="*/ 39 h 66"/>
                <a:gd name="T6" fmla="*/ 29 w 38"/>
                <a:gd name="T7" fmla="*/ 30 h 66"/>
                <a:gd name="T8" fmla="*/ 23 w 38"/>
                <a:gd name="T9" fmla="*/ 19 h 66"/>
                <a:gd name="T10" fmla="*/ 15 w 38"/>
                <a:gd name="T11" fmla="*/ 10 h 66"/>
                <a:gd name="T12" fmla="*/ 8 w 38"/>
                <a:gd name="T13" fmla="*/ 1 h 66"/>
                <a:gd name="T14" fmla="*/ 2 w 38"/>
                <a:gd name="T15" fmla="*/ 9 h 66"/>
                <a:gd name="T16" fmla="*/ 5 w 38"/>
                <a:gd name="T17" fmla="*/ 2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75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5 w 24"/>
                <a:gd name="T3" fmla="*/ 17 h 23"/>
                <a:gd name="T4" fmla="*/ 18 w 24"/>
                <a:gd name="T5" fmla="*/ 8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76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7 w 60"/>
                <a:gd name="T1" fmla="*/ 0 h 49"/>
                <a:gd name="T2" fmla="*/ 0 w 60"/>
                <a:gd name="T3" fmla="*/ 14 h 49"/>
                <a:gd name="T4" fmla="*/ 21 w 60"/>
                <a:gd name="T5" fmla="*/ 25 h 49"/>
                <a:gd name="T6" fmla="*/ 32 w 60"/>
                <a:gd name="T7" fmla="*/ 35 h 49"/>
                <a:gd name="T8" fmla="*/ 45 w 60"/>
                <a:gd name="T9" fmla="*/ 32 h 49"/>
                <a:gd name="T10" fmla="*/ 37 w 60"/>
                <a:gd name="T11" fmla="*/ 18 h 49"/>
                <a:gd name="T12" fmla="*/ 21 w 60"/>
                <a:gd name="T13" fmla="*/ 2 h 49"/>
                <a:gd name="T14" fmla="*/ 14 w 60"/>
                <a:gd name="T15" fmla="*/ 12 h 49"/>
                <a:gd name="T16" fmla="*/ 7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1 w 32"/>
                <a:gd name="T1" fmla="*/ 0 h 44"/>
                <a:gd name="T2" fmla="*/ 8 w 32"/>
                <a:gd name="T3" fmla="*/ 8 h 44"/>
                <a:gd name="T4" fmla="*/ 9 w 32"/>
                <a:gd name="T5" fmla="*/ 24 h 44"/>
                <a:gd name="T6" fmla="*/ 18 w 32"/>
                <a:gd name="T7" fmla="*/ 27 h 44"/>
                <a:gd name="T8" fmla="*/ 21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5 w 61"/>
                <a:gd name="T1" fmla="*/ 0 h 63"/>
                <a:gd name="T2" fmla="*/ 0 w 61"/>
                <a:gd name="T3" fmla="*/ 10 h 63"/>
                <a:gd name="T4" fmla="*/ 18 w 61"/>
                <a:gd name="T5" fmla="*/ 26 h 63"/>
                <a:gd name="T6" fmla="*/ 27 w 61"/>
                <a:gd name="T7" fmla="*/ 40 h 63"/>
                <a:gd name="T8" fmla="*/ 35 w 61"/>
                <a:gd name="T9" fmla="*/ 47 h 63"/>
                <a:gd name="T10" fmla="*/ 46 w 61"/>
                <a:gd name="T11" fmla="*/ 42 h 63"/>
                <a:gd name="T12" fmla="*/ 25 w 61"/>
                <a:gd name="T13" fmla="*/ 13 h 63"/>
                <a:gd name="T14" fmla="*/ 5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1 w 61"/>
                <a:gd name="T1" fmla="*/ 5 h 67"/>
                <a:gd name="T2" fmla="*/ 23 w 61"/>
                <a:gd name="T3" fmla="*/ 25 h 67"/>
                <a:gd name="T4" fmla="*/ 12 w 61"/>
                <a:gd name="T5" fmla="*/ 32 h 67"/>
                <a:gd name="T6" fmla="*/ 17 w 61"/>
                <a:gd name="T7" fmla="*/ 50 h 67"/>
                <a:gd name="T8" fmla="*/ 36 w 61"/>
                <a:gd name="T9" fmla="*/ 43 h 67"/>
                <a:gd name="T10" fmla="*/ 45 w 61"/>
                <a:gd name="T11" fmla="*/ 35 h 67"/>
                <a:gd name="T12" fmla="*/ 38 w 61"/>
                <a:gd name="T13" fmla="*/ 21 h 67"/>
                <a:gd name="T14" fmla="*/ 43 w 61"/>
                <a:gd name="T15" fmla="*/ 10 h 67"/>
                <a:gd name="T16" fmla="*/ 41 w 61"/>
                <a:gd name="T17" fmla="*/ 1 h 67"/>
                <a:gd name="T18" fmla="*/ 35 w 61"/>
                <a:gd name="T19" fmla="*/ 3 h 67"/>
                <a:gd name="T20" fmla="*/ 38 w 61"/>
                <a:gd name="T21" fmla="*/ 4 h 67"/>
                <a:gd name="T22" fmla="*/ 37 w 61"/>
                <a:gd name="T23" fmla="*/ 12 h 67"/>
                <a:gd name="T24" fmla="*/ 32 w 61"/>
                <a:gd name="T25" fmla="*/ 17 h 67"/>
                <a:gd name="T26" fmla="*/ 21 w 61"/>
                <a:gd name="T27" fmla="*/ 5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16 w 43"/>
                <a:gd name="T1" fmla="*/ 2 h 36"/>
                <a:gd name="T2" fmla="*/ 4 w 43"/>
                <a:gd name="T3" fmla="*/ 5 h 36"/>
                <a:gd name="T4" fmla="*/ 25 w 43"/>
                <a:gd name="T5" fmla="*/ 27 h 36"/>
                <a:gd name="T6" fmla="*/ 31 w 43"/>
                <a:gd name="T7" fmla="*/ 23 h 36"/>
                <a:gd name="T8" fmla="*/ 16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16 w 32"/>
                <a:gd name="T1" fmla="*/ 0 h 41"/>
                <a:gd name="T2" fmla="*/ 0 w 32"/>
                <a:gd name="T3" fmla="*/ 20 h 41"/>
                <a:gd name="T4" fmla="*/ 12 w 32"/>
                <a:gd name="T5" fmla="*/ 18 h 41"/>
                <a:gd name="T6" fmla="*/ 14 w 32"/>
                <a:gd name="T7" fmla="*/ 22 h 41"/>
                <a:gd name="T8" fmla="*/ 12 w 32"/>
                <a:gd name="T9" fmla="*/ 26 h 41"/>
                <a:gd name="T10" fmla="*/ 23 w 32"/>
                <a:gd name="T11" fmla="*/ 16 h 41"/>
                <a:gd name="T12" fmla="*/ 18 w 32"/>
                <a:gd name="T13" fmla="*/ 7 h 41"/>
                <a:gd name="T14" fmla="*/ 16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82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16 w 45"/>
                <a:gd name="T1" fmla="*/ 0 h 32"/>
                <a:gd name="T2" fmla="*/ 0 w 45"/>
                <a:gd name="T3" fmla="*/ 5 h 32"/>
                <a:gd name="T4" fmla="*/ 20 w 45"/>
                <a:gd name="T5" fmla="*/ 23 h 32"/>
                <a:gd name="T6" fmla="*/ 34 w 45"/>
                <a:gd name="T7" fmla="*/ 18 h 32"/>
                <a:gd name="T8" fmla="*/ 17 w 45"/>
                <a:gd name="T9" fmla="*/ 8 h 32"/>
                <a:gd name="T10" fmla="*/ 16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83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23 w 35"/>
                <a:gd name="T1" fmla="*/ 0 h 74"/>
                <a:gd name="T2" fmla="*/ 16 w 35"/>
                <a:gd name="T3" fmla="*/ 11 h 74"/>
                <a:gd name="T4" fmla="*/ 7 w 35"/>
                <a:gd name="T5" fmla="*/ 27 h 74"/>
                <a:gd name="T6" fmla="*/ 0 w 35"/>
                <a:gd name="T7" fmla="*/ 44 h 74"/>
                <a:gd name="T8" fmla="*/ 6 w 35"/>
                <a:gd name="T9" fmla="*/ 55 h 74"/>
                <a:gd name="T10" fmla="*/ 15 w 35"/>
                <a:gd name="T11" fmla="*/ 44 h 74"/>
                <a:gd name="T12" fmla="*/ 27 w 35"/>
                <a:gd name="T13" fmla="*/ 24 h 74"/>
                <a:gd name="T14" fmla="*/ 23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84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0 w 25"/>
                <a:gd name="T1" fmla="*/ 5 h 73"/>
                <a:gd name="T2" fmla="*/ 3 w 25"/>
                <a:gd name="T3" fmla="*/ 6 h 73"/>
                <a:gd name="T4" fmla="*/ 0 w 25"/>
                <a:gd name="T5" fmla="*/ 17 h 73"/>
                <a:gd name="T6" fmla="*/ 11 w 25"/>
                <a:gd name="T7" fmla="*/ 31 h 73"/>
                <a:gd name="T8" fmla="*/ 19 w 25"/>
                <a:gd name="T9" fmla="*/ 42 h 73"/>
                <a:gd name="T10" fmla="*/ 12 w 25"/>
                <a:gd name="T11" fmla="*/ 15 h 73"/>
                <a:gd name="T12" fmla="*/ 10 w 25"/>
                <a:gd name="T13" fmla="*/ 5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85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8 w 14"/>
                <a:gd name="T1" fmla="*/ 0 h 33"/>
                <a:gd name="T2" fmla="*/ 1 w 14"/>
                <a:gd name="T3" fmla="*/ 8 h 33"/>
                <a:gd name="T4" fmla="*/ 8 w 14"/>
                <a:gd name="T5" fmla="*/ 19 h 33"/>
                <a:gd name="T6" fmla="*/ 8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86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4 w 28"/>
                <a:gd name="T1" fmla="*/ 0 h 64"/>
                <a:gd name="T2" fmla="*/ 8 w 28"/>
                <a:gd name="T3" fmla="*/ 11 h 64"/>
                <a:gd name="T4" fmla="*/ 15 w 28"/>
                <a:gd name="T5" fmla="*/ 16 h 64"/>
                <a:gd name="T6" fmla="*/ 6 w 28"/>
                <a:gd name="T7" fmla="*/ 29 h 64"/>
                <a:gd name="T8" fmla="*/ 0 w 28"/>
                <a:gd name="T9" fmla="*/ 42 h 64"/>
                <a:gd name="T10" fmla="*/ 8 w 28"/>
                <a:gd name="T11" fmla="*/ 43 h 64"/>
                <a:gd name="T12" fmla="*/ 20 w 28"/>
                <a:gd name="T13" fmla="*/ 20 h 64"/>
                <a:gd name="T14" fmla="*/ 4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87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1 w 16"/>
                <a:gd name="T1" fmla="*/ 2 h 36"/>
                <a:gd name="T2" fmla="*/ 0 w 16"/>
                <a:gd name="T3" fmla="*/ 5 h 36"/>
                <a:gd name="T4" fmla="*/ 6 w 16"/>
                <a:gd name="T5" fmla="*/ 17 h 36"/>
                <a:gd name="T6" fmla="*/ 11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88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89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8 w 16"/>
                <a:gd name="T1" fmla="*/ 4 h 19"/>
                <a:gd name="T2" fmla="*/ 0 w 16"/>
                <a:gd name="T3" fmla="*/ 7 h 19"/>
                <a:gd name="T4" fmla="*/ 9 w 16"/>
                <a:gd name="T5" fmla="*/ 14 h 19"/>
                <a:gd name="T6" fmla="*/ 8 w 16"/>
                <a:gd name="T7" fmla="*/ 4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5 w 14"/>
                <a:gd name="T1" fmla="*/ 0 h 25"/>
                <a:gd name="T2" fmla="*/ 0 w 14"/>
                <a:gd name="T3" fmla="*/ 10 h 25"/>
                <a:gd name="T4" fmla="*/ 9 w 14"/>
                <a:gd name="T5" fmla="*/ 18 h 25"/>
                <a:gd name="T6" fmla="*/ 5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9 w 22"/>
                <a:gd name="T1" fmla="*/ 0 h 18"/>
                <a:gd name="T2" fmla="*/ 14 w 22"/>
                <a:gd name="T3" fmla="*/ 13 h 18"/>
                <a:gd name="T4" fmla="*/ 10 w 22"/>
                <a:gd name="T5" fmla="*/ 4 h 18"/>
                <a:gd name="T6" fmla="*/ 9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92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8 w 60"/>
                <a:gd name="T1" fmla="*/ 5 h 81"/>
                <a:gd name="T2" fmla="*/ 2 w 60"/>
                <a:gd name="T3" fmla="*/ 13 h 81"/>
                <a:gd name="T4" fmla="*/ 11 w 60"/>
                <a:gd name="T5" fmla="*/ 29 h 81"/>
                <a:gd name="T6" fmla="*/ 20 w 60"/>
                <a:gd name="T7" fmla="*/ 40 h 81"/>
                <a:gd name="T8" fmla="*/ 30 w 60"/>
                <a:gd name="T9" fmla="*/ 47 h 81"/>
                <a:gd name="T10" fmla="*/ 38 w 60"/>
                <a:gd name="T11" fmla="*/ 60 h 81"/>
                <a:gd name="T12" fmla="*/ 39 w 60"/>
                <a:gd name="T13" fmla="*/ 42 h 81"/>
                <a:gd name="T14" fmla="*/ 32 w 60"/>
                <a:gd name="T15" fmla="*/ 27 h 81"/>
                <a:gd name="T16" fmla="*/ 19 w 60"/>
                <a:gd name="T17" fmla="*/ 13 h 81"/>
                <a:gd name="T18" fmla="*/ 8 w 60"/>
                <a:gd name="T19" fmla="*/ 5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93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1 w 71"/>
                <a:gd name="T1" fmla="*/ 17 h 61"/>
                <a:gd name="T2" fmla="*/ 10 w 71"/>
                <a:gd name="T3" fmla="*/ 24 h 61"/>
                <a:gd name="T4" fmla="*/ 1 w 71"/>
                <a:gd name="T5" fmla="*/ 33 h 61"/>
                <a:gd name="T6" fmla="*/ 10 w 71"/>
                <a:gd name="T7" fmla="*/ 44 h 61"/>
                <a:gd name="T8" fmla="*/ 21 w 71"/>
                <a:gd name="T9" fmla="*/ 33 h 61"/>
                <a:gd name="T10" fmla="*/ 30 w 71"/>
                <a:gd name="T11" fmla="*/ 17 h 61"/>
                <a:gd name="T12" fmla="*/ 41 w 71"/>
                <a:gd name="T13" fmla="*/ 0 h 61"/>
                <a:gd name="T14" fmla="*/ 53 w 71"/>
                <a:gd name="T15" fmla="*/ 8 h 61"/>
                <a:gd name="T16" fmla="*/ 26 w 71"/>
                <a:gd name="T17" fmla="*/ 17 h 61"/>
                <a:gd name="T18" fmla="*/ 21 w 71"/>
                <a:gd name="T19" fmla="*/ 1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94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7 w 23"/>
                <a:gd name="T1" fmla="*/ 0 h 30"/>
                <a:gd name="T2" fmla="*/ 0 w 23"/>
                <a:gd name="T3" fmla="*/ 11 h 30"/>
                <a:gd name="T4" fmla="*/ 9 w 23"/>
                <a:gd name="T5" fmla="*/ 23 h 30"/>
                <a:gd name="T6" fmla="*/ 7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95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15 w 26"/>
                <a:gd name="T1" fmla="*/ 0 h 23"/>
                <a:gd name="T2" fmla="*/ 0 w 26"/>
                <a:gd name="T3" fmla="*/ 10 h 23"/>
                <a:gd name="T4" fmla="*/ 16 w 26"/>
                <a:gd name="T5" fmla="*/ 15 h 23"/>
                <a:gd name="T6" fmla="*/ 15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96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1 w 32"/>
                <a:gd name="T1" fmla="*/ 0 h 44"/>
                <a:gd name="T2" fmla="*/ 8 w 32"/>
                <a:gd name="T3" fmla="*/ 8 h 44"/>
                <a:gd name="T4" fmla="*/ 9 w 32"/>
                <a:gd name="T5" fmla="*/ 24 h 44"/>
                <a:gd name="T6" fmla="*/ 18 w 32"/>
                <a:gd name="T7" fmla="*/ 27 h 44"/>
                <a:gd name="T8" fmla="*/ 21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97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23 w 34"/>
                <a:gd name="T1" fmla="*/ 0 h 44"/>
                <a:gd name="T2" fmla="*/ 8 w 34"/>
                <a:gd name="T3" fmla="*/ 7 h 44"/>
                <a:gd name="T4" fmla="*/ 11 w 34"/>
                <a:gd name="T5" fmla="*/ 24 h 44"/>
                <a:gd name="T6" fmla="*/ 20 w 34"/>
                <a:gd name="T7" fmla="*/ 27 h 44"/>
                <a:gd name="T8" fmla="*/ 23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98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25 w 38"/>
                <a:gd name="T1" fmla="*/ 2 h 37"/>
                <a:gd name="T2" fmla="*/ 7 w 38"/>
                <a:gd name="T3" fmla="*/ 2 h 37"/>
                <a:gd name="T4" fmla="*/ 10 w 38"/>
                <a:gd name="T5" fmla="*/ 19 h 37"/>
                <a:gd name="T6" fmla="*/ 19 w 38"/>
                <a:gd name="T7" fmla="*/ 22 h 37"/>
                <a:gd name="T8" fmla="*/ 25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99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25 w 38"/>
                <a:gd name="T1" fmla="*/ 2 h 34"/>
                <a:gd name="T2" fmla="*/ 7 w 38"/>
                <a:gd name="T3" fmla="*/ 2 h 34"/>
                <a:gd name="T4" fmla="*/ 12 w 38"/>
                <a:gd name="T5" fmla="*/ 17 h 34"/>
                <a:gd name="T6" fmla="*/ 20 w 38"/>
                <a:gd name="T7" fmla="*/ 17 h 34"/>
                <a:gd name="T8" fmla="*/ 25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00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23 w 35"/>
                <a:gd name="T1" fmla="*/ 1 h 27"/>
                <a:gd name="T2" fmla="*/ 7 w 35"/>
                <a:gd name="T3" fmla="*/ 1 h 27"/>
                <a:gd name="T4" fmla="*/ 10 w 35"/>
                <a:gd name="T5" fmla="*/ 11 h 27"/>
                <a:gd name="T6" fmla="*/ 19 w 35"/>
                <a:gd name="T7" fmla="*/ 14 h 27"/>
                <a:gd name="T8" fmla="*/ 23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01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1 w 35"/>
                <a:gd name="T1" fmla="*/ 12 h 47"/>
                <a:gd name="T2" fmla="*/ 14 w 35"/>
                <a:gd name="T3" fmla="*/ 1 h 47"/>
                <a:gd name="T4" fmla="*/ 7 w 35"/>
                <a:gd name="T5" fmla="*/ 19 h 47"/>
                <a:gd name="T6" fmla="*/ 14 w 35"/>
                <a:gd name="T7" fmla="*/ 26 h 47"/>
                <a:gd name="T8" fmla="*/ 20 w 35"/>
                <a:gd name="T9" fmla="*/ 22 h 47"/>
                <a:gd name="T10" fmla="*/ 21 w 35"/>
                <a:gd name="T11" fmla="*/ 12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102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17 w 32"/>
                <a:gd name="T1" fmla="*/ 7 h 35"/>
                <a:gd name="T2" fmla="*/ 8 w 32"/>
                <a:gd name="T3" fmla="*/ 1 h 35"/>
                <a:gd name="T4" fmla="*/ 9 w 32"/>
                <a:gd name="T5" fmla="*/ 17 h 35"/>
                <a:gd name="T6" fmla="*/ 18 w 32"/>
                <a:gd name="T7" fmla="*/ 20 h 35"/>
                <a:gd name="T8" fmla="*/ 17 w 32"/>
                <a:gd name="T9" fmla="*/ 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03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17 w 32"/>
                <a:gd name="T1" fmla="*/ 7 h 35"/>
                <a:gd name="T2" fmla="*/ 8 w 32"/>
                <a:gd name="T3" fmla="*/ 1 h 35"/>
                <a:gd name="T4" fmla="*/ 9 w 32"/>
                <a:gd name="T5" fmla="*/ 17 h 35"/>
                <a:gd name="T6" fmla="*/ 18 w 32"/>
                <a:gd name="T7" fmla="*/ 20 h 35"/>
                <a:gd name="T8" fmla="*/ 17 w 32"/>
                <a:gd name="T9" fmla="*/ 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104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28 w 189"/>
                <a:gd name="T1" fmla="*/ 3 h 144"/>
                <a:gd name="T2" fmla="*/ 138 w 189"/>
                <a:gd name="T3" fmla="*/ 3 h 144"/>
                <a:gd name="T4" fmla="*/ 141 w 189"/>
                <a:gd name="T5" fmla="*/ 12 h 144"/>
                <a:gd name="T6" fmla="*/ 140 w 189"/>
                <a:gd name="T7" fmla="*/ 18 h 144"/>
                <a:gd name="T8" fmla="*/ 98 w 189"/>
                <a:gd name="T9" fmla="*/ 33 h 144"/>
                <a:gd name="T10" fmla="*/ 81 w 189"/>
                <a:gd name="T11" fmla="*/ 44 h 144"/>
                <a:gd name="T12" fmla="*/ 72 w 189"/>
                <a:gd name="T13" fmla="*/ 47 h 144"/>
                <a:gd name="T14" fmla="*/ 53 w 189"/>
                <a:gd name="T15" fmla="*/ 62 h 144"/>
                <a:gd name="T16" fmla="*/ 56 w 189"/>
                <a:gd name="T17" fmla="*/ 69 h 144"/>
                <a:gd name="T18" fmla="*/ 62 w 189"/>
                <a:gd name="T19" fmla="*/ 87 h 144"/>
                <a:gd name="T20" fmla="*/ 80 w 189"/>
                <a:gd name="T21" fmla="*/ 95 h 144"/>
                <a:gd name="T22" fmla="*/ 69 w 189"/>
                <a:gd name="T23" fmla="*/ 105 h 144"/>
                <a:gd name="T24" fmla="*/ 62 w 189"/>
                <a:gd name="T25" fmla="*/ 98 h 144"/>
                <a:gd name="T26" fmla="*/ 53 w 189"/>
                <a:gd name="T27" fmla="*/ 101 h 144"/>
                <a:gd name="T28" fmla="*/ 16 w 189"/>
                <a:gd name="T29" fmla="*/ 92 h 144"/>
                <a:gd name="T30" fmla="*/ 14 w 189"/>
                <a:gd name="T31" fmla="*/ 80 h 144"/>
                <a:gd name="T32" fmla="*/ 35 w 189"/>
                <a:gd name="T33" fmla="*/ 68 h 144"/>
                <a:gd name="T34" fmla="*/ 38 w 189"/>
                <a:gd name="T35" fmla="*/ 57 h 144"/>
                <a:gd name="T36" fmla="*/ 35 w 189"/>
                <a:gd name="T37" fmla="*/ 48 h 144"/>
                <a:gd name="T38" fmla="*/ 54 w 189"/>
                <a:gd name="T39" fmla="*/ 35 h 144"/>
                <a:gd name="T40" fmla="*/ 72 w 189"/>
                <a:gd name="T41" fmla="*/ 27 h 144"/>
                <a:gd name="T42" fmla="*/ 84 w 189"/>
                <a:gd name="T43" fmla="*/ 18 h 144"/>
                <a:gd name="T44" fmla="*/ 128 w 189"/>
                <a:gd name="T45" fmla="*/ 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105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18 w 53"/>
                <a:gd name="T1" fmla="*/ 0 h 17"/>
                <a:gd name="T2" fmla="*/ 9 w 53"/>
                <a:gd name="T3" fmla="*/ 1 h 17"/>
                <a:gd name="T4" fmla="*/ 24 w 53"/>
                <a:gd name="T5" fmla="*/ 11 h 17"/>
                <a:gd name="T6" fmla="*/ 33 w 53"/>
                <a:gd name="T7" fmla="*/ 10 h 17"/>
                <a:gd name="T8" fmla="*/ 18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06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42 w 57"/>
                <a:gd name="T1" fmla="*/ 3 h 37"/>
                <a:gd name="T2" fmla="*/ 18 w 57"/>
                <a:gd name="T3" fmla="*/ 18 h 37"/>
                <a:gd name="T4" fmla="*/ 8 w 57"/>
                <a:gd name="T5" fmla="*/ 26 h 37"/>
                <a:gd name="T6" fmla="*/ 7 w 57"/>
                <a:gd name="T7" fmla="*/ 3 h 37"/>
                <a:gd name="T8" fmla="*/ 15 w 57"/>
                <a:gd name="T9" fmla="*/ 0 h 37"/>
                <a:gd name="T10" fmla="*/ 42 w 57"/>
                <a:gd name="T11" fmla="*/ 3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107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1 w 68"/>
                <a:gd name="T1" fmla="*/ 0 h 26"/>
                <a:gd name="T2" fmla="*/ 8 w 68"/>
                <a:gd name="T3" fmla="*/ 5 h 26"/>
                <a:gd name="T4" fmla="*/ 42 w 68"/>
                <a:gd name="T5" fmla="*/ 20 h 26"/>
                <a:gd name="T6" fmla="*/ 46 w 68"/>
                <a:gd name="T7" fmla="*/ 18 h 26"/>
                <a:gd name="T8" fmla="*/ 2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108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38 w 66"/>
                <a:gd name="T1" fmla="*/ 7 h 43"/>
                <a:gd name="T2" fmla="*/ 20 w 66"/>
                <a:gd name="T3" fmla="*/ 7 h 43"/>
                <a:gd name="T4" fmla="*/ 8 w 66"/>
                <a:gd name="T5" fmla="*/ 7 h 43"/>
                <a:gd name="T6" fmla="*/ 6 w 66"/>
                <a:gd name="T7" fmla="*/ 26 h 43"/>
                <a:gd name="T8" fmla="*/ 24 w 66"/>
                <a:gd name="T9" fmla="*/ 32 h 43"/>
                <a:gd name="T10" fmla="*/ 47 w 66"/>
                <a:gd name="T11" fmla="*/ 20 h 43"/>
                <a:gd name="T12" fmla="*/ 38 w 66"/>
                <a:gd name="T13" fmla="*/ 7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109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1 w 117"/>
                <a:gd name="T1" fmla="*/ 0 h 41"/>
                <a:gd name="T2" fmla="*/ 6 w 117"/>
                <a:gd name="T3" fmla="*/ 12 h 41"/>
                <a:gd name="T4" fmla="*/ 38 w 117"/>
                <a:gd name="T5" fmla="*/ 23 h 41"/>
                <a:gd name="T6" fmla="*/ 57 w 117"/>
                <a:gd name="T7" fmla="*/ 27 h 41"/>
                <a:gd name="T8" fmla="*/ 84 w 117"/>
                <a:gd name="T9" fmla="*/ 17 h 41"/>
                <a:gd name="T10" fmla="*/ 59 w 117"/>
                <a:gd name="T11" fmla="*/ 3 h 41"/>
                <a:gd name="T12" fmla="*/ 11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10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24 w 62"/>
                <a:gd name="T1" fmla="*/ 3 h 32"/>
                <a:gd name="T2" fmla="*/ 46 w 62"/>
                <a:gd name="T3" fmla="*/ 8 h 32"/>
                <a:gd name="T4" fmla="*/ 22 w 62"/>
                <a:gd name="T5" fmla="*/ 24 h 32"/>
                <a:gd name="T6" fmla="*/ 4 w 62"/>
                <a:gd name="T7" fmla="*/ 17 h 32"/>
                <a:gd name="T8" fmla="*/ 24 w 62"/>
                <a:gd name="T9" fmla="*/ 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11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15 w 49"/>
                <a:gd name="T1" fmla="*/ 1 h 23"/>
                <a:gd name="T2" fmla="*/ 5 w 49"/>
                <a:gd name="T3" fmla="*/ 4 h 23"/>
                <a:gd name="T4" fmla="*/ 29 w 49"/>
                <a:gd name="T5" fmla="*/ 17 h 23"/>
                <a:gd name="T6" fmla="*/ 15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12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4 w 102"/>
                <a:gd name="T1" fmla="*/ 0 h 152"/>
                <a:gd name="T2" fmla="*/ 0 w 102"/>
                <a:gd name="T3" fmla="*/ 14 h 152"/>
                <a:gd name="T4" fmla="*/ 10 w 102"/>
                <a:gd name="T5" fmla="*/ 32 h 152"/>
                <a:gd name="T6" fmla="*/ 24 w 102"/>
                <a:gd name="T7" fmla="*/ 54 h 152"/>
                <a:gd name="T8" fmla="*/ 27 w 102"/>
                <a:gd name="T9" fmla="*/ 78 h 152"/>
                <a:gd name="T10" fmla="*/ 60 w 102"/>
                <a:gd name="T11" fmla="*/ 114 h 152"/>
                <a:gd name="T12" fmla="*/ 64 w 102"/>
                <a:gd name="T13" fmla="*/ 93 h 152"/>
                <a:gd name="T14" fmla="*/ 55 w 102"/>
                <a:gd name="T15" fmla="*/ 77 h 152"/>
                <a:gd name="T16" fmla="*/ 46 w 102"/>
                <a:gd name="T17" fmla="*/ 69 h 152"/>
                <a:gd name="T18" fmla="*/ 39 w 102"/>
                <a:gd name="T19" fmla="*/ 56 h 152"/>
                <a:gd name="T20" fmla="*/ 31 w 102"/>
                <a:gd name="T21" fmla="*/ 33 h 152"/>
                <a:gd name="T22" fmla="*/ 3 w 102"/>
                <a:gd name="T23" fmla="*/ 9 h 152"/>
                <a:gd name="T24" fmla="*/ 4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13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48 w 74"/>
                <a:gd name="T1" fmla="*/ 17 h 103"/>
                <a:gd name="T2" fmla="*/ 55 w 74"/>
                <a:gd name="T3" fmla="*/ 30 h 103"/>
                <a:gd name="T4" fmla="*/ 22 w 74"/>
                <a:gd name="T5" fmla="*/ 64 h 103"/>
                <a:gd name="T6" fmla="*/ 24 w 74"/>
                <a:gd name="T7" fmla="*/ 76 h 103"/>
                <a:gd name="T8" fmla="*/ 15 w 74"/>
                <a:gd name="T9" fmla="*/ 71 h 103"/>
                <a:gd name="T10" fmla="*/ 4 w 74"/>
                <a:gd name="T11" fmla="*/ 64 h 103"/>
                <a:gd name="T12" fmla="*/ 0 w 74"/>
                <a:gd name="T13" fmla="*/ 62 h 103"/>
                <a:gd name="T14" fmla="*/ 7 w 74"/>
                <a:gd name="T15" fmla="*/ 44 h 103"/>
                <a:gd name="T16" fmla="*/ 9 w 74"/>
                <a:gd name="T17" fmla="*/ 39 h 103"/>
                <a:gd name="T18" fmla="*/ 1 w 74"/>
                <a:gd name="T19" fmla="*/ 18 h 103"/>
                <a:gd name="T20" fmla="*/ 3 w 74"/>
                <a:gd name="T21" fmla="*/ 11 h 103"/>
                <a:gd name="T22" fmla="*/ 19 w 74"/>
                <a:gd name="T23" fmla="*/ 17 h 103"/>
                <a:gd name="T24" fmla="*/ 27 w 74"/>
                <a:gd name="T25" fmla="*/ 27 h 103"/>
                <a:gd name="T26" fmla="*/ 48 w 74"/>
                <a:gd name="T27" fmla="*/ 17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14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61 w 146"/>
                <a:gd name="T1" fmla="*/ 75 h 252"/>
                <a:gd name="T2" fmla="*/ 49 w 146"/>
                <a:gd name="T3" fmla="*/ 80 h 252"/>
                <a:gd name="T4" fmla="*/ 48 w 146"/>
                <a:gd name="T5" fmla="*/ 99 h 252"/>
                <a:gd name="T6" fmla="*/ 16 w 146"/>
                <a:gd name="T7" fmla="*/ 110 h 252"/>
                <a:gd name="T8" fmla="*/ 6 w 146"/>
                <a:gd name="T9" fmla="*/ 126 h 252"/>
                <a:gd name="T10" fmla="*/ 15 w 146"/>
                <a:gd name="T11" fmla="*/ 137 h 252"/>
                <a:gd name="T12" fmla="*/ 6 w 146"/>
                <a:gd name="T13" fmla="*/ 149 h 252"/>
                <a:gd name="T14" fmla="*/ 18 w 146"/>
                <a:gd name="T15" fmla="*/ 189 h 252"/>
                <a:gd name="T16" fmla="*/ 21 w 146"/>
                <a:gd name="T17" fmla="*/ 161 h 252"/>
                <a:gd name="T18" fmla="*/ 16 w 146"/>
                <a:gd name="T19" fmla="*/ 144 h 252"/>
                <a:gd name="T20" fmla="*/ 31 w 146"/>
                <a:gd name="T21" fmla="*/ 132 h 252"/>
                <a:gd name="T22" fmla="*/ 39 w 146"/>
                <a:gd name="T23" fmla="*/ 119 h 252"/>
                <a:gd name="T24" fmla="*/ 49 w 146"/>
                <a:gd name="T25" fmla="*/ 131 h 252"/>
                <a:gd name="T26" fmla="*/ 33 w 146"/>
                <a:gd name="T27" fmla="*/ 143 h 252"/>
                <a:gd name="T28" fmla="*/ 42 w 146"/>
                <a:gd name="T29" fmla="*/ 150 h 252"/>
                <a:gd name="T30" fmla="*/ 51 w 146"/>
                <a:gd name="T31" fmla="*/ 134 h 252"/>
                <a:gd name="T32" fmla="*/ 63 w 146"/>
                <a:gd name="T33" fmla="*/ 138 h 252"/>
                <a:gd name="T34" fmla="*/ 78 w 146"/>
                <a:gd name="T35" fmla="*/ 111 h 252"/>
                <a:gd name="T36" fmla="*/ 85 w 146"/>
                <a:gd name="T37" fmla="*/ 117 h 252"/>
                <a:gd name="T38" fmla="*/ 102 w 146"/>
                <a:gd name="T39" fmla="*/ 111 h 252"/>
                <a:gd name="T40" fmla="*/ 109 w 146"/>
                <a:gd name="T41" fmla="*/ 98 h 252"/>
                <a:gd name="T42" fmla="*/ 106 w 146"/>
                <a:gd name="T43" fmla="*/ 83 h 252"/>
                <a:gd name="T44" fmla="*/ 100 w 146"/>
                <a:gd name="T45" fmla="*/ 74 h 252"/>
                <a:gd name="T46" fmla="*/ 91 w 146"/>
                <a:gd name="T47" fmla="*/ 30 h 252"/>
                <a:gd name="T48" fmla="*/ 70 w 146"/>
                <a:gd name="T49" fmla="*/ 0 h 252"/>
                <a:gd name="T50" fmla="*/ 58 w 146"/>
                <a:gd name="T51" fmla="*/ 9 h 252"/>
                <a:gd name="T52" fmla="*/ 72 w 146"/>
                <a:gd name="T53" fmla="*/ 26 h 252"/>
                <a:gd name="T54" fmla="*/ 72 w 146"/>
                <a:gd name="T55" fmla="*/ 48 h 252"/>
                <a:gd name="T56" fmla="*/ 61 w 146"/>
                <a:gd name="T57" fmla="*/ 75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15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44 w 70"/>
                <a:gd name="T1" fmla="*/ 0 h 40"/>
                <a:gd name="T2" fmla="*/ 48 w 70"/>
                <a:gd name="T3" fmla="*/ 15 h 40"/>
                <a:gd name="T4" fmla="*/ 30 w 70"/>
                <a:gd name="T5" fmla="*/ 18 h 40"/>
                <a:gd name="T6" fmla="*/ 23 w 70"/>
                <a:gd name="T7" fmla="*/ 30 h 40"/>
                <a:gd name="T8" fmla="*/ 5 w 70"/>
                <a:gd name="T9" fmla="*/ 29 h 40"/>
                <a:gd name="T10" fmla="*/ 1 w 70"/>
                <a:gd name="T11" fmla="*/ 27 h 40"/>
                <a:gd name="T12" fmla="*/ 25 w 70"/>
                <a:gd name="T13" fmla="*/ 15 h 40"/>
                <a:gd name="T14" fmla="*/ 44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16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3 w 26"/>
                <a:gd name="T1" fmla="*/ 0 h 29"/>
                <a:gd name="T2" fmla="*/ 0 w 26"/>
                <a:gd name="T3" fmla="*/ 14 h 29"/>
                <a:gd name="T4" fmla="*/ 13 w 26"/>
                <a:gd name="T5" fmla="*/ 20 h 29"/>
                <a:gd name="T6" fmla="*/ 13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17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1 w 49"/>
                <a:gd name="T1" fmla="*/ 5 h 36"/>
                <a:gd name="T2" fmla="*/ 0 w 49"/>
                <a:gd name="T3" fmla="*/ 14 h 36"/>
                <a:gd name="T4" fmla="*/ 5 w 49"/>
                <a:gd name="T5" fmla="*/ 24 h 36"/>
                <a:gd name="T6" fmla="*/ 14 w 49"/>
                <a:gd name="T7" fmla="*/ 27 h 36"/>
                <a:gd name="T8" fmla="*/ 30 w 49"/>
                <a:gd name="T9" fmla="*/ 20 h 36"/>
                <a:gd name="T10" fmla="*/ 11 w 49"/>
                <a:gd name="T11" fmla="*/ 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18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8 w 27"/>
                <a:gd name="T1" fmla="*/ 0 h 22"/>
                <a:gd name="T2" fmla="*/ 2 w 27"/>
                <a:gd name="T3" fmla="*/ 9 h 22"/>
                <a:gd name="T4" fmla="*/ 14 w 27"/>
                <a:gd name="T5" fmla="*/ 16 h 22"/>
                <a:gd name="T6" fmla="*/ 8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19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8 w 20"/>
                <a:gd name="T1" fmla="*/ 0 h 18"/>
                <a:gd name="T2" fmla="*/ 7 w 20"/>
                <a:gd name="T3" fmla="*/ 13 h 18"/>
                <a:gd name="T4" fmla="*/ 8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20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18 w 24"/>
                <a:gd name="T1" fmla="*/ 0 h 44"/>
                <a:gd name="T2" fmla="*/ 6 w 24"/>
                <a:gd name="T3" fmla="*/ 12 h 44"/>
                <a:gd name="T4" fmla="*/ 0 w 24"/>
                <a:gd name="T5" fmla="*/ 26 h 44"/>
                <a:gd name="T6" fmla="*/ 12 w 24"/>
                <a:gd name="T7" fmla="*/ 30 h 44"/>
                <a:gd name="T8" fmla="*/ 18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21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23 w 41"/>
                <a:gd name="T1" fmla="*/ 0 h 24"/>
                <a:gd name="T2" fmla="*/ 20 w 41"/>
                <a:gd name="T3" fmla="*/ 18 h 24"/>
                <a:gd name="T4" fmla="*/ 23 w 4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22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23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7 w 13"/>
                <a:gd name="T1" fmla="*/ 4 h 20"/>
                <a:gd name="T2" fmla="*/ 1 w 13"/>
                <a:gd name="T3" fmla="*/ 8 h 20"/>
                <a:gd name="T4" fmla="*/ 6 w 13"/>
                <a:gd name="T5" fmla="*/ 15 h 20"/>
                <a:gd name="T6" fmla="*/ 7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24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5 w 14"/>
                <a:gd name="T1" fmla="*/ 0 h 25"/>
                <a:gd name="T2" fmla="*/ 0 w 14"/>
                <a:gd name="T3" fmla="*/ 10 h 25"/>
                <a:gd name="T4" fmla="*/ 9 w 14"/>
                <a:gd name="T5" fmla="*/ 18 h 25"/>
                <a:gd name="T6" fmla="*/ 5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25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5 w 14"/>
                <a:gd name="T1" fmla="*/ 0 h 25"/>
                <a:gd name="T2" fmla="*/ 0 w 14"/>
                <a:gd name="T3" fmla="*/ 10 h 25"/>
                <a:gd name="T4" fmla="*/ 9 w 14"/>
                <a:gd name="T5" fmla="*/ 18 h 25"/>
                <a:gd name="T6" fmla="*/ 5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26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27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7 w 13"/>
                <a:gd name="T1" fmla="*/ 4 h 20"/>
                <a:gd name="T2" fmla="*/ 1 w 13"/>
                <a:gd name="T3" fmla="*/ 8 h 20"/>
                <a:gd name="T4" fmla="*/ 6 w 13"/>
                <a:gd name="T5" fmla="*/ 15 h 20"/>
                <a:gd name="T6" fmla="*/ 7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28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29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30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8 w 13"/>
                <a:gd name="T1" fmla="*/ 4 h 20"/>
                <a:gd name="T2" fmla="*/ 1 w 13"/>
                <a:gd name="T3" fmla="*/ 8 h 20"/>
                <a:gd name="T4" fmla="*/ 7 w 13"/>
                <a:gd name="T5" fmla="*/ 15 h 20"/>
                <a:gd name="T6" fmla="*/ 8 w 13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31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969696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12" name="Диаграмма 111"/>
          <p:cNvGraphicFramePr/>
          <p:nvPr>
            <p:extLst>
              <p:ext uri="{D42A27DB-BD31-4B8C-83A1-F6EECF244321}">
                <p14:modId xmlns:p14="http://schemas.microsoft.com/office/powerpoint/2010/main" val="4019960839"/>
              </p:ext>
            </p:extLst>
          </p:nvPr>
        </p:nvGraphicFramePr>
        <p:xfrm>
          <a:off x="-27189" y="970856"/>
          <a:ext cx="954055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3" name="Заголовок 1"/>
          <p:cNvSpPr txBox="1">
            <a:spLocks/>
          </p:cNvSpPr>
          <p:nvPr/>
        </p:nvSpPr>
        <p:spPr>
          <a:xfrm>
            <a:off x="179512" y="87139"/>
            <a:ext cx="7911722" cy="8683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endPos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Вынесение решений о назначении страховой пенсии по старости, в том числе с учетом заблаговременной работы </a:t>
            </a:r>
            <a:endParaRPr lang="ru-RU" sz="23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379" y="6437408"/>
            <a:ext cx="407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3E79637-A2DD-4678-9372-D981C5D3145C}" type="slidenum">
              <a:rPr lang="ru-RU" sz="1400" smtClean="0">
                <a:latin typeface="Roboto Light" pitchFamily="2" charset="0"/>
                <a:ea typeface="Roboto Light" pitchFamily="2" charset="0"/>
              </a:rPr>
              <a:t>27</a:t>
            </a:fld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77882" y="81254"/>
            <a:ext cx="7055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4000" dirty="0" smtClean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rPr>
              <a:t>ПОДАЧА ЗАЯВЛЕНИЯ В ЭЛЕКТРОННОМ ВИДЕ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1067829" cy="11354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" y="195964"/>
            <a:ext cx="1777884" cy="133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pfr_logo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14963" y="255626"/>
            <a:ext cx="336353" cy="34318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grpSp>
        <p:nvGrpSpPr>
          <p:cNvPr id="9" name="Группа 8"/>
          <p:cNvGrpSpPr/>
          <p:nvPr/>
        </p:nvGrpSpPr>
        <p:grpSpPr>
          <a:xfrm>
            <a:off x="263746" y="3073080"/>
            <a:ext cx="1566030" cy="1612477"/>
            <a:chOff x="156338" y="2346331"/>
            <a:chExt cx="1710562" cy="1761296"/>
          </a:xfrm>
        </p:grpSpPr>
        <p:pic>
          <p:nvPicPr>
            <p:cNvPr id="10" name="Picture 3" descr="C:\Documents and Settings\003-1100\Рабочий стол\Бурятия июль 2014\Материалы\Картинки для презентаций\1\1049_dreamstime_7801004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38" y="2677231"/>
              <a:ext cx="1465992" cy="109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56338" y="2346331"/>
              <a:ext cx="1710562" cy="176129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Roboto Light" pitchFamily="2" charset="0"/>
                <a:ea typeface="Roboto Light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3746" y="2757710"/>
            <a:ext cx="163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Roboto Light" pitchFamily="2" charset="0"/>
                <a:ea typeface="Roboto Light" pitchFamily="2" charset="0"/>
              </a:rPr>
              <a:t>Гражданин</a:t>
            </a:r>
            <a:endParaRPr lang="ru-RU" b="1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252201" y="3099207"/>
            <a:ext cx="1486810" cy="1589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4" name="Picture 12" descr="C:\Users\rahmatulinVD\AppData\Local\Microsoft\Windows\Temporary Internet Files\Content.IE5\8LM7CNZ3\MC900434847[1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81" y="3393439"/>
            <a:ext cx="1205230" cy="12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3"/>
          <p:cNvSpPr>
            <a:spLocks noChangeArrowheads="1"/>
          </p:cNvSpPr>
          <p:nvPr/>
        </p:nvSpPr>
        <p:spPr bwMode="gray">
          <a:xfrm>
            <a:off x="3192916" y="1683269"/>
            <a:ext cx="472532" cy="440582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ctr"/>
            <a:r>
              <a:rPr lang="ru-RU" b="1" dirty="0" smtClean="0"/>
              <a:t>ЕСИА</a:t>
            </a:r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4679009" y="1700687"/>
            <a:ext cx="1566030" cy="161247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44173" y="4511377"/>
            <a:ext cx="1566030" cy="161247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34505" r="67771" b="42091"/>
          <a:stretch/>
        </p:blipFill>
        <p:spPr>
          <a:xfrm>
            <a:off x="4843842" y="4642808"/>
            <a:ext cx="1199171" cy="11748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69200" y="5763310"/>
            <a:ext cx="163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Roboto Light" pitchFamily="2" charset="0"/>
                <a:ea typeface="Roboto Light" pitchFamily="2" charset="0"/>
              </a:rPr>
              <a:t>ЕПГУ</a:t>
            </a:r>
            <a:endParaRPr lang="ru-RU" b="1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23" name="Picture 5" descr="C:\Users\erusalimskaya.a\Documents\Картинки для презентаций\Техника коммуникации\сайт_ведомств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15" y="1969090"/>
            <a:ext cx="1036644" cy="103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616948" y="2933024"/>
            <a:ext cx="163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Roboto Light" pitchFamily="2" charset="0"/>
                <a:ea typeface="Roboto Light" pitchFamily="2" charset="0"/>
              </a:rPr>
              <a:t>ЛКЗЛ</a:t>
            </a:r>
            <a:endParaRPr lang="ru-RU" b="1" dirty="0">
              <a:latin typeface="Roboto Light" pitchFamily="2" charset="0"/>
              <a:ea typeface="Roboto Light" pitchFamily="2" charset="0"/>
            </a:endParaRPr>
          </a:p>
        </p:txBody>
      </p:sp>
      <p:cxnSp>
        <p:nvCxnSpPr>
          <p:cNvPr id="26" name="Прямая со стрелкой 25"/>
          <p:cNvCxnSpPr>
            <a:stCxn id="11" idx="6"/>
            <a:endCxn id="15" idx="1"/>
          </p:cNvCxnSpPr>
          <p:nvPr/>
        </p:nvCxnSpPr>
        <p:spPr>
          <a:xfrm>
            <a:off x="1829776" y="3879319"/>
            <a:ext cx="1363140" cy="68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8" idx="2"/>
          </p:cNvCxnSpPr>
          <p:nvPr/>
        </p:nvCxnSpPr>
        <p:spPr>
          <a:xfrm flipV="1">
            <a:off x="3665448" y="2506926"/>
            <a:ext cx="1013561" cy="400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665448" y="5340922"/>
            <a:ext cx="978448" cy="400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91769" y="3116625"/>
            <a:ext cx="96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Roboto Light" pitchFamily="2" charset="0"/>
                <a:ea typeface="Roboto Light" pitchFamily="2" charset="0"/>
              </a:rPr>
              <a:t>ПФР</a:t>
            </a:r>
            <a:endParaRPr lang="ru-RU" b="1" dirty="0">
              <a:latin typeface="Roboto Light" pitchFamily="2" charset="0"/>
              <a:ea typeface="Roboto Light" pitchFamily="2" charset="0"/>
            </a:endParaRPr>
          </a:p>
        </p:txBody>
      </p:sp>
      <p:cxnSp>
        <p:nvCxnSpPr>
          <p:cNvPr id="39" name="Соединительная линия уступом 38"/>
          <p:cNvCxnSpPr>
            <a:stCxn id="18" idx="6"/>
            <a:endCxn id="37" idx="0"/>
          </p:cNvCxnSpPr>
          <p:nvPr/>
        </p:nvCxnSpPr>
        <p:spPr>
          <a:xfrm>
            <a:off x="6245039" y="2506926"/>
            <a:ext cx="1731190" cy="609699"/>
          </a:xfrm>
          <a:prstGeom prst="bent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endCxn id="13" idx="4"/>
          </p:cNvCxnSpPr>
          <p:nvPr/>
        </p:nvCxnSpPr>
        <p:spPr>
          <a:xfrm flipV="1">
            <a:off x="6210203" y="4688986"/>
            <a:ext cx="1785403" cy="628629"/>
          </a:xfrm>
          <a:prstGeom prst="bent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39221" y="3586930"/>
            <a:ext cx="2175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авторизация (идентификация)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1640691" y="3960912"/>
            <a:ext cx="1636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Roboto Light" pitchFamily="2" charset="0"/>
                <a:ea typeface="Roboto Light" pitchFamily="2" charset="0"/>
              </a:rPr>
              <a:t>Заявление</a:t>
            </a:r>
            <a:endParaRPr lang="ru-RU" b="1" dirty="0"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23470" y="1441512"/>
            <a:ext cx="4919227" cy="515982"/>
          </a:xfrm>
          <a:prstGeom prst="rect">
            <a:avLst/>
          </a:prstGeom>
          <a:solidFill>
            <a:srgbClr val="FFFFFF">
              <a:alpha val="60000"/>
            </a:srgb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7882" y="214604"/>
            <a:ext cx="7055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4000" smtClean="0">
                <a:solidFill>
                  <a:schemeClr val="tx2"/>
                </a:solidFill>
                <a:latin typeface="Roboto Light" panose="020B0604020202020204" charset="0"/>
                <a:ea typeface="Roboto Light" panose="020B0604020202020204" charset="0"/>
              </a:rPr>
              <a:t>ПРЕДОСТАВЛЕНИЕ УСЛУГ</a:t>
            </a:r>
          </a:p>
          <a:p>
            <a:pPr>
              <a:lnSpc>
                <a:spcPct val="90000"/>
              </a:lnSpc>
            </a:pPr>
            <a:r>
              <a:rPr lang="ru-RU" altLang="ru-RU" sz="4000" smtClean="0">
                <a:solidFill>
                  <a:schemeClr val="tx2"/>
                </a:solidFill>
                <a:latin typeface="Roboto Light" panose="020B0604020202020204" charset="0"/>
                <a:ea typeface="Roboto Light" panose="020B0604020202020204" charset="0"/>
              </a:rPr>
              <a:t>В ЭЛЕКТРОННОМ ВИДЕ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1" y="0"/>
            <a:ext cx="1067829" cy="11354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Light" panose="020B0604020202020204" charset="0"/>
              <a:ea typeface="Roboto Light" panose="020B060402020202020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837714" y="1266305"/>
            <a:ext cx="995944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174" y="2447"/>
            <a:ext cx="9140825" cy="108585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defRPr/>
            </a:pPr>
            <a:endParaRPr lang="ru-RU" sz="4200" b="1" dirty="0" smtClean="0">
              <a:solidFill>
                <a:srgbClr val="0070C0"/>
              </a:solidFill>
              <a:latin typeface="Roboto Light" panose="020B0604020202020204" charset="0"/>
              <a:ea typeface="Roboto Light" panose="020B0604020202020204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53978" y="5499634"/>
            <a:ext cx="3670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ru-RU" b="1" dirty="0"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53978" y="1487137"/>
            <a:ext cx="106438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None/>
            </a:pPr>
            <a:r>
              <a:rPr lang="ru-RU" sz="2400" dirty="0" smtClean="0">
                <a:latin typeface="Roboto Light" panose="020B0604020202020204" charset="0"/>
                <a:ea typeface="Roboto Light" panose="020B0604020202020204" charset="0"/>
                <a:cs typeface="Times New Roman" pitchFamily="18" charset="0"/>
              </a:rPr>
              <a:t>ЛКЗЛ</a:t>
            </a:r>
            <a:endParaRPr lang="ru-RU" sz="2400" dirty="0">
              <a:latin typeface="Roboto Light" panose="020B0604020202020204" charset="0"/>
              <a:ea typeface="Roboto Light" panose="020B0604020202020204" charset="0"/>
              <a:cs typeface="Times New Roman" pitchFamily="18" charset="0"/>
            </a:endParaRPr>
          </a:p>
        </p:txBody>
      </p:sp>
      <p:pic>
        <p:nvPicPr>
          <p:cNvPr id="37" name="Изображение 11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9206" y="1338086"/>
            <a:ext cx="724772" cy="72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471" y="2171216"/>
            <a:ext cx="5145621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назначение пенсии, ФСД 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перерасчет размера пенсии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возобновление выплаты пенсии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прекращение выплаты пенсии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latin typeface="Roboto Light" panose="020B0604020202020204" charset="0"/>
                <a:ea typeface="Roboto Light" panose="020B0604020202020204" charset="0"/>
              </a:rPr>
              <a:t>восстановление выплаты </a:t>
            </a: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пенсии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отказ от получения назначенной пенсии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доставка пенсии, ЕДВ, ФСД</a:t>
            </a:r>
            <a:endParaRPr lang="ru-RU" sz="1400" dirty="0">
              <a:latin typeface="Roboto Light" panose="020B0604020202020204" charset="0"/>
              <a:ea typeface="Roboto Light" panose="020B0604020202020204" charset="0"/>
            </a:endParaRP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извещение </a:t>
            </a:r>
            <a:r>
              <a:rPr lang="ru-RU" sz="1400" dirty="0">
                <a:latin typeface="Roboto Light" panose="020B0604020202020204" charset="0"/>
                <a:ea typeface="Roboto Light" panose="020B0604020202020204" charset="0"/>
              </a:rPr>
              <a:t>о состоянии </a:t>
            </a: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ИЛС</a:t>
            </a:r>
            <a:endParaRPr lang="ru-RU" sz="1400" dirty="0">
              <a:latin typeface="Roboto Light" panose="020B0604020202020204" charset="0"/>
              <a:ea typeface="Roboto Light" panose="020B0604020202020204" charset="0"/>
            </a:endParaRP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информирование </a:t>
            </a:r>
            <a:r>
              <a:rPr lang="ru-RU" sz="1400" dirty="0">
                <a:latin typeface="Roboto Light" panose="020B0604020202020204" charset="0"/>
                <a:ea typeface="Roboto Light" panose="020B0604020202020204" charset="0"/>
              </a:rPr>
              <a:t>о сформированных пенсионных </a:t>
            </a: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правах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перевод с одного вида пенсии на другой</a:t>
            </a:r>
            <a:endParaRPr lang="ru-RU" sz="1400" dirty="0">
              <a:latin typeface="Roboto Light" panose="020B0604020202020204" charset="0"/>
              <a:ea typeface="Roboto Light" panose="020B0604020202020204" charset="0"/>
            </a:endParaRP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установление ЕДВ</a:t>
            </a:r>
            <a:endParaRPr lang="ru-RU" sz="1400" dirty="0">
              <a:latin typeface="Roboto Light" panose="020B0604020202020204" charset="0"/>
              <a:ea typeface="Roboto Light" panose="020B0604020202020204" charset="0"/>
            </a:endParaRP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единовременная </a:t>
            </a:r>
            <a:r>
              <a:rPr lang="ru-RU" sz="1400" dirty="0">
                <a:latin typeface="Roboto Light" panose="020B0604020202020204" charset="0"/>
                <a:ea typeface="Roboto Light" panose="020B0604020202020204" charset="0"/>
              </a:rPr>
              <a:t>выплата средств пенсионных накоплений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latin typeface="Roboto Light" panose="020B0604020202020204" charset="0"/>
                <a:ea typeface="Roboto Light" panose="020B0604020202020204" charset="0"/>
              </a:rPr>
              <a:t>возобновление (прекращение) работы и (или) иной деятельности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latin typeface="Roboto Light" panose="020B0604020202020204" charset="0"/>
                <a:ea typeface="Roboto Light" panose="020B0604020202020204" charset="0"/>
              </a:rPr>
              <a:t>срочная пенсионная </a:t>
            </a: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выплата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8971" y="2188150"/>
            <a:ext cx="336456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назначение пенсии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доставка пенсии</a:t>
            </a:r>
            <a:endParaRPr lang="ru-RU" sz="1400" dirty="0">
              <a:latin typeface="Roboto Light" panose="020B0604020202020204" charset="0"/>
              <a:ea typeface="Roboto Light" panose="020B0604020202020204" charset="0"/>
            </a:endParaRP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информирование </a:t>
            </a:r>
            <a:r>
              <a:rPr lang="ru-RU" sz="1400" dirty="0">
                <a:latin typeface="Roboto Light" panose="020B0604020202020204" charset="0"/>
                <a:ea typeface="Roboto Light" panose="020B0604020202020204" charset="0"/>
              </a:rPr>
              <a:t>о состоянии </a:t>
            </a: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ИЛС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установление </a:t>
            </a:r>
            <a:r>
              <a:rPr lang="ru-RU" sz="1400" dirty="0">
                <a:latin typeface="Roboto Light" panose="020B0604020202020204" charset="0"/>
                <a:ea typeface="Roboto Light" panose="020B0604020202020204" charset="0"/>
              </a:rPr>
              <a:t>ЕДВ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latin typeface="Roboto Light" panose="020B0604020202020204" charset="0"/>
                <a:ea typeface="Roboto Light" panose="020B0604020202020204" charset="0"/>
              </a:rPr>
              <a:t>получение сертификата на МСК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latin typeface="Roboto Light" panose="020B0604020202020204" charset="0"/>
                <a:ea typeface="Roboto Light" panose="020B0604020202020204" charset="0"/>
              </a:rPr>
              <a:t>распоряжение средствами МСК</a:t>
            </a:r>
            <a:endParaRPr lang="ru-RU" sz="1400" i="1" dirty="0">
              <a:latin typeface="Roboto Light" panose="020B0604020202020204" charset="0"/>
              <a:ea typeface="Roboto Light" panose="020B0604020202020204" charset="0"/>
            </a:endParaRP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информирование </a:t>
            </a:r>
            <a:r>
              <a:rPr lang="ru-RU" sz="1400" dirty="0">
                <a:latin typeface="Roboto Light" panose="020B0604020202020204" charset="0"/>
                <a:ea typeface="Roboto Light" panose="020B0604020202020204" charset="0"/>
              </a:rPr>
              <a:t>о размере (остатке средств) </a:t>
            </a: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МСК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предоставление, возобновление и отказ от получения НСУ</a:t>
            </a:r>
            <a:endParaRPr lang="ru-RU" sz="1400" dirty="0">
              <a:latin typeface="Roboto Light" panose="020B0604020202020204" charset="0"/>
              <a:ea typeface="Roboto Light" panose="020B0604020202020204" charset="0"/>
            </a:endParaRP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информирование </a:t>
            </a:r>
            <a:r>
              <a:rPr lang="ru-RU" sz="1400" dirty="0">
                <a:latin typeface="Roboto Light" panose="020B0604020202020204" charset="0"/>
                <a:ea typeface="Roboto Light" panose="020B0604020202020204" charset="0"/>
              </a:rPr>
              <a:t>о предоставлении </a:t>
            </a: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НСУ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перерасчет пенсии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выдача дубликата сертификата на МСК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latin typeface="Roboto Light" panose="020B0604020202020204" charset="0"/>
                <a:ea typeface="Roboto Light" panose="020B0604020202020204" charset="0"/>
              </a:rPr>
              <a:t>перевод с одного вида пенсии на другой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Roboto Light" panose="020B0604020202020204" charset="0"/>
                <a:ea typeface="Roboto Light" panose="020B0604020202020204" charset="0"/>
              </a:rPr>
              <a:t>информирование о пенсионном обеспечение</a:t>
            </a:r>
            <a:endParaRPr lang="ru-RU" sz="1400" dirty="0">
              <a:latin typeface="Roboto Light" panose="020B0604020202020204" charset="0"/>
              <a:ea typeface="Roboto Light" panose="020B060402020202020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" y="195964"/>
            <a:ext cx="1777884" cy="133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" name="Группа 33"/>
          <p:cNvGrpSpPr/>
          <p:nvPr/>
        </p:nvGrpSpPr>
        <p:grpSpPr>
          <a:xfrm>
            <a:off x="5469092" y="1180177"/>
            <a:ext cx="3364566" cy="1038652"/>
            <a:chOff x="4694212" y="1518857"/>
            <a:chExt cx="3364566" cy="103865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694212" y="1780192"/>
              <a:ext cx="3364566" cy="515982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Roboto Light" panose="020B0604020202020204" charset="0"/>
                <a:ea typeface="Roboto Light" panose="020B0604020202020204" charset="0"/>
              </a:endParaRPr>
            </a:p>
          </p:txBody>
        </p:sp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94212" y="1518857"/>
              <a:ext cx="1038652" cy="1038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Прямоугольник 30"/>
            <p:cNvSpPr/>
            <p:nvPr/>
          </p:nvSpPr>
          <p:spPr>
            <a:xfrm>
              <a:off x="5682624" y="1807351"/>
              <a:ext cx="10386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smtClean="0">
                  <a:latin typeface="Roboto Light" panose="020B0604020202020204" charset="0"/>
                  <a:ea typeface="Roboto Light" panose="020B0604020202020204" charset="0"/>
                </a:rPr>
                <a:t>ЕПГУ</a:t>
              </a:r>
              <a:endParaRPr lang="ru-RU" sz="2400">
                <a:latin typeface="Roboto Light" panose="020B0604020202020204" charset="0"/>
                <a:ea typeface="Roboto Light" panose="020B0604020202020204" charset="0"/>
              </a:endParaRPr>
            </a:p>
          </p:txBody>
        </p:sp>
      </p:grpSp>
      <p:pic>
        <p:nvPicPr>
          <p:cNvPr id="35" name="Picture 7" descr="pfr_logo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14963" y="255626"/>
            <a:ext cx="336353" cy="34318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41046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25062\Desktop\no-translate-detected_1401-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25" y="2200536"/>
            <a:ext cx="1735063" cy="17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273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Н</a:t>
            </a:r>
            <a:r>
              <a:rPr lang="ru-RU" sz="2400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азначение пенсий по инвалидности и ежемесячных денежных выплат на основании сведений полученных из ФГИС ФРИ</a:t>
            </a:r>
            <a:endParaRPr lang="ru-RU" sz="240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Picture 12" descr="C:\Users\rahmatulinVD\AppData\Local\Microsoft\Windows\Temporary Internet Files\Content.IE5\8LM7CNZ3\MC90043484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57018"/>
            <a:ext cx="2103756" cy="223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19100" y="3860780"/>
            <a:ext cx="2615703" cy="26191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34803" y="4027195"/>
            <a:ext cx="2203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Verdana" charset="0"/>
                <a:ea typeface="Verdana" charset="0"/>
                <a:cs typeface="Verdana" charset="0"/>
              </a:rPr>
              <a:t>ПФР</a:t>
            </a:r>
            <a:endParaRPr lang="ru-RU" sz="22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860780"/>
            <a:ext cx="1519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Verdana" charset="0"/>
                <a:ea typeface="Verdana" charset="0"/>
                <a:cs typeface="Verdana" charset="0"/>
              </a:rPr>
              <a:t>Инвалид</a:t>
            </a:r>
            <a:endParaRPr lang="ru-RU" sz="22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0" name="Picture 6" descr="C:\Users\25062\Desktop\kv-p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08652"/>
            <a:ext cx="1811340" cy="14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4788024" y="3762582"/>
            <a:ext cx="2360463" cy="2619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1003" y="3933949"/>
            <a:ext cx="2203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Verdana" charset="0"/>
                <a:ea typeface="Verdana" charset="0"/>
                <a:cs typeface="Verdana" charset="0"/>
              </a:rPr>
              <a:t>ФГИС ФРИ</a:t>
            </a:r>
            <a:endParaRPr lang="ru-RU" sz="22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7878" y="3362449"/>
            <a:ext cx="2203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Verdana" charset="0"/>
                <a:ea typeface="Verdana" charset="0"/>
                <a:cs typeface="Verdana" charset="0"/>
              </a:rPr>
              <a:t>Запрос (</a:t>
            </a:r>
            <a:r>
              <a:rPr lang="en-US" sz="2000" i="1" dirty="0" smtClean="0">
                <a:latin typeface="Verdana" charset="0"/>
                <a:ea typeface="Verdana" charset="0"/>
                <a:cs typeface="Verdana" charset="0"/>
              </a:rPr>
              <a:t>xml)</a:t>
            </a:r>
            <a:endParaRPr lang="ru-RU" sz="2000" i="1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4793680" y="3140700"/>
            <a:ext cx="2298600" cy="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3826" y="2060580"/>
            <a:ext cx="2432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Verdana" charset="0"/>
                <a:ea typeface="Verdana" charset="0"/>
                <a:cs typeface="Verdana" charset="0"/>
              </a:rPr>
              <a:t>Выписка сведений об инвалиде (</a:t>
            </a:r>
            <a:r>
              <a:rPr lang="en-US" sz="2000" i="1" dirty="0" smtClean="0">
                <a:latin typeface="Verdana" charset="0"/>
                <a:ea typeface="Verdana" charset="0"/>
                <a:cs typeface="Verdana" charset="0"/>
              </a:rPr>
              <a:t>xml)</a:t>
            </a:r>
            <a:endParaRPr lang="ru-RU" sz="2000" i="1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635896" y="4076223"/>
            <a:ext cx="0" cy="457285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9712" y="4521314"/>
            <a:ext cx="3368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Verdana" charset="0"/>
                <a:ea typeface="Verdana" charset="0"/>
                <a:cs typeface="Verdana" charset="0"/>
              </a:rPr>
              <a:t>Решение о назначении пенсии (ЕДВ)</a:t>
            </a:r>
            <a:endParaRPr lang="ru-RU" sz="2000" i="1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60648"/>
            <a:ext cx="91440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Статистика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6756400" y="1567467"/>
            <a:ext cx="2144738" cy="476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4470400" y="1577964"/>
            <a:ext cx="2144738" cy="476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700" y="1764317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Общая численность пенсионеров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243617"/>
            <a:ext cx="204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01.07.2017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229330"/>
            <a:ext cx="213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01.07.2018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700" y="2182048"/>
            <a:ext cx="91313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1750416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44 469 936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701" y="2150698"/>
            <a:ext cx="445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Количество </a:t>
            </a:r>
            <a:r>
              <a:rPr lang="ru-RU" dirty="0" smtClean="0"/>
              <a:t>обращений по пенсионным вопросам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70400" y="2298320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14 725 987</a:t>
            </a:r>
            <a:endParaRPr lang="ru-RU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2700" y="2743113"/>
            <a:ext cx="91313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70400" y="2833987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1 277 002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700" y="3314751"/>
            <a:ext cx="91313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26954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Количество вынесенных решений о назначении пенсии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248076"/>
            <a:ext cx="447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Количество распоряжений о  перерасчете размера пенсии по заявлениям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700" y="4171406"/>
            <a:ext cx="91313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70400" y="3556368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369 997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56400" y="2302785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15 792 585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56400" y="2833987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1 270 076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56400" y="3550475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1 441 495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70400" y="1750416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44 064 194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41293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Количество </a:t>
            </a:r>
            <a:r>
              <a:rPr lang="ru-RU" dirty="0" smtClean="0"/>
              <a:t>вынесенных решений о назначении компенсационных выплат по уходу за нетрудоспособными гражданами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2700" y="5291107"/>
            <a:ext cx="91313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2701" y="52530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Количество вынесенных решений о назначении компенсационных </a:t>
            </a:r>
            <a:r>
              <a:rPr lang="ru-RU" dirty="0" smtClean="0"/>
              <a:t>выплат по уходу за детьми инвалидами и инвалидами с детства 1 группы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470400" y="4531876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445 455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67538" y="4531876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526 107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499430" y="5627881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49 583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81800" y="5624295"/>
            <a:ext cx="214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61 063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6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47686" y="184806"/>
            <a:ext cx="909631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45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u="sng" dirty="0" smtClean="0">
                <a:solidFill>
                  <a:srgbClr val="0070C0"/>
                </a:solidFill>
                <a:ea typeface="Verdana" charset="0"/>
                <a:cs typeface="Verdana" charset="0"/>
                <a:sym typeface="Calibri" pitchFamily="34" charset="0"/>
              </a:rPr>
              <a:t>Взаимодействие с Федерацией Независимых профсоюзов России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1141" y="2121559"/>
            <a:ext cx="7547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Проведение совместных собраний и встреч с работниками на предприятиях и в организациях</a:t>
            </a:r>
            <a:endParaRPr lang="ru-RU" dirty="0">
              <a:solidFill>
                <a:srgbClr val="0070C0"/>
              </a:solidFill>
              <a:ea typeface="Verdana" charset="0"/>
              <a:cs typeface="Verdana" charset="0"/>
              <a:sym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941" y="3789040"/>
            <a:ext cx="733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выездных консультаций работников на предприятиях и в организациях специалистами территориальных органов ПФР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8513" y="2923128"/>
            <a:ext cx="7463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Распространение полиграфической продукции ПФР по социальной и пенсионной тематике среди работников предприятий и организаций</a:t>
            </a:r>
            <a:endParaRPr lang="ru-RU" dirty="0">
              <a:solidFill>
                <a:srgbClr val="0070C0"/>
              </a:solidFill>
              <a:ea typeface="Verdana" charset="0"/>
              <a:cs typeface="Verdana" charset="0"/>
              <a:sym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50877" y="4581128"/>
            <a:ext cx="7331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образовательных мероприятий (семинаров, лекций, конференций) для профсоюзных активистов по вопросам пенсионного и социального обеспечения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Verdana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4563" y="2060848"/>
            <a:ext cx="8847917" cy="0"/>
          </a:xfrm>
          <a:prstGeom prst="line">
            <a:avLst/>
          </a:prstGeom>
          <a:ln w="19050" cap="rnd" cmpd="sng">
            <a:solidFill>
              <a:schemeClr val="accent1">
                <a:lumMod val="40000"/>
                <a:lumOff val="60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7896" y="2891000"/>
            <a:ext cx="8847917" cy="0"/>
          </a:xfrm>
          <a:prstGeom prst="line">
            <a:avLst/>
          </a:prstGeom>
          <a:ln w="19050" cap="rnd" cmpd="sng">
            <a:solidFill>
              <a:schemeClr val="accent1">
                <a:lumMod val="40000"/>
                <a:lumOff val="60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7686" y="3717032"/>
            <a:ext cx="8847917" cy="0"/>
          </a:xfrm>
          <a:prstGeom prst="line">
            <a:avLst/>
          </a:prstGeom>
          <a:ln w="19050" cap="rnd" cmpd="sng">
            <a:solidFill>
              <a:schemeClr val="accent1">
                <a:lumMod val="40000"/>
                <a:lumOff val="60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7686" y="4581128"/>
            <a:ext cx="8847917" cy="0"/>
          </a:xfrm>
          <a:prstGeom prst="line">
            <a:avLst/>
          </a:prstGeom>
          <a:ln w="19050" cap="rnd" cmpd="sng">
            <a:solidFill>
              <a:schemeClr val="accent1">
                <a:lumMod val="40000"/>
                <a:lumOff val="60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4562" y="5504458"/>
            <a:ext cx="8847917" cy="0"/>
          </a:xfrm>
          <a:prstGeom prst="line">
            <a:avLst/>
          </a:prstGeom>
          <a:ln w="19050" cap="rnd" cmpd="sng">
            <a:solidFill>
              <a:schemeClr val="accent1">
                <a:lumMod val="40000"/>
                <a:lumOff val="60000"/>
              </a:schemeClr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285464" y="2103645"/>
            <a:ext cx="758144" cy="758144"/>
          </a:xfrm>
          <a:prstGeom prst="ellipse">
            <a:avLst/>
          </a:prstGeom>
          <a:solidFill>
            <a:srgbClr val="CD69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ea typeface="Arial" charset="0"/>
              <a:cs typeface="Arial" charset="0"/>
              <a:sym typeface="Calibri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85464" y="2923128"/>
            <a:ext cx="758144" cy="758144"/>
          </a:xfrm>
          <a:prstGeom prst="ellipse">
            <a:avLst/>
          </a:prstGeom>
          <a:solidFill>
            <a:srgbClr val="CD69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ea typeface="Arial" charset="0"/>
              <a:cs typeface="Arial" charset="0"/>
              <a:sym typeface="Calibri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85464" y="3750976"/>
            <a:ext cx="758144" cy="758144"/>
          </a:xfrm>
          <a:prstGeom prst="ellipse">
            <a:avLst/>
          </a:prstGeom>
          <a:solidFill>
            <a:srgbClr val="CD69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ea typeface="Arial" charset="0"/>
              <a:cs typeface="Arial" charset="0"/>
              <a:sym typeface="Calibri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85464" y="4615072"/>
            <a:ext cx="758144" cy="758144"/>
          </a:xfrm>
          <a:prstGeom prst="ellipse">
            <a:avLst/>
          </a:prstGeom>
          <a:solidFill>
            <a:srgbClr val="CD69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ea typeface="Arial" charset="0"/>
              <a:cs typeface="Arial" charset="0"/>
              <a:sym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36068" y="5551176"/>
            <a:ext cx="73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45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информационно-разъяснительных материалов и интервью по основным положениям пенсионного законодательства Российской Федерации, о порядке формирования пенсионных прав и расчете пенсии в корпоративных изданиях работодателей и изданиях профсоюзов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Verdana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85464" y="5695192"/>
            <a:ext cx="758144" cy="758144"/>
          </a:xfrm>
          <a:prstGeom prst="ellipse">
            <a:avLst/>
          </a:prstGeom>
          <a:solidFill>
            <a:srgbClr val="CD696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FFFFFF"/>
              </a:solidFill>
              <a:ea typeface="Arial" charset="0"/>
              <a:cs typeface="Arial" charset="0"/>
              <a:sym typeface="Calibri" pitchFamily="34" charset="0"/>
            </a:endParaRPr>
          </a:p>
        </p:txBody>
      </p:sp>
      <p:sp>
        <p:nvSpPr>
          <p:cNvPr id="2" name="AutoShape 6" descr="https://i.pinimg.com/originals/e9/73/6d/e9736dc6bf9969d7a0b7168d4b21ba8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145" fontAlgn="base" hangingPunct="0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1" y="764704"/>
            <a:ext cx="88925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о взаимодействии по вопросам развития 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пенсионного страхования  в Российской Федерации</a:t>
            </a:r>
          </a:p>
          <a:p>
            <a:pPr indent="442913" algn="ctr"/>
            <a:endParaRPr lang="ru-RU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23.11.2011  № АД-30-33/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 08.04.2014 № АД-29-32/16сог/101-114/С-2, от 03.02.2016 № АД-09-31/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/2)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243840" y="108417"/>
            <a:ext cx="9631680" cy="8128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3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Информационно-разъяснительные мероприятия</a:t>
            </a:r>
            <a:br>
              <a:rPr lang="ru-RU" sz="33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3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en-US" sz="33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ru-RU" sz="3300" b="1" dirty="0" smtClean="0">
                <a:ln w="50800"/>
                <a:solidFill>
                  <a:schemeClr val="accent1">
                    <a:lumMod val="75000"/>
                  </a:schemeClr>
                </a:solidFill>
              </a:rPr>
              <a:t>полугодии 2018 года</a:t>
            </a:r>
            <a:endParaRPr lang="ru-RU" sz="3300" b="1" dirty="0">
              <a:ln w="50800"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5190" y="3284984"/>
            <a:ext cx="8891306" cy="1345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2661" y="1019287"/>
            <a:ext cx="7900374" cy="929607"/>
            <a:chOff x="1250950" y="1214440"/>
            <a:chExt cx="1806575" cy="484418"/>
          </a:xfrm>
        </p:grpSpPr>
        <p:sp>
          <p:nvSpPr>
            <p:cNvPr id="22" name="AutoShape 8"/>
            <p:cNvSpPr>
              <a:spLocks noChangeArrowheads="1"/>
            </p:cNvSpPr>
            <p:nvPr/>
          </p:nvSpPr>
          <p:spPr bwMode="ltGray">
            <a:xfrm>
              <a:off x="1250950" y="1214440"/>
              <a:ext cx="1806575" cy="4844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path path="rect">
                <a:fillToRect l="100000" b="100000"/>
              </a:path>
            </a:gradFill>
            <a:ln w="381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3" name="Picture 23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862" y="1241427"/>
              <a:ext cx="1689100" cy="127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98844" y="2076492"/>
            <a:ext cx="8741440" cy="1139354"/>
            <a:chOff x="1250950" y="1214440"/>
            <a:chExt cx="2012029" cy="484418"/>
          </a:xfrm>
        </p:grpSpPr>
        <p:sp>
          <p:nvSpPr>
            <p:cNvPr id="25" name="AutoShape 8"/>
            <p:cNvSpPr>
              <a:spLocks noChangeArrowheads="1"/>
            </p:cNvSpPr>
            <p:nvPr/>
          </p:nvSpPr>
          <p:spPr bwMode="ltGray">
            <a:xfrm>
              <a:off x="1250950" y="1214440"/>
              <a:ext cx="1815735" cy="4844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path path="rect">
                <a:fillToRect l="100000" b="100000"/>
              </a:path>
            </a:gradFill>
            <a:ln w="381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6" name="Picture 23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879" y="1241427"/>
              <a:ext cx="1689100" cy="127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145190" y="917843"/>
            <a:ext cx="780718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Образовательные мероприятия по вопросам пенсионного и социального обеспечения для профсоюзных активистов </a:t>
            </a:r>
            <a:b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sz="1600" b="1" dirty="0" smtClean="0">
                <a:solidFill>
                  <a:srgbClr val="9900FF"/>
                </a:solidFill>
                <a:latin typeface="Arial" charset="0"/>
                <a:cs typeface="Arial" charset="0"/>
              </a:rPr>
              <a:t>(107,8 тыс. членов профсоюзов)</a:t>
            </a:r>
            <a:endParaRPr lang="ru-RU" sz="1600" b="1" dirty="0">
              <a:solidFill>
                <a:srgbClr val="9900FF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306" y="2230670"/>
            <a:ext cx="7886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Совместные собрания и встречи с работниками на </a:t>
            </a:r>
            <a:b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предприятиях и в организациях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FF"/>
                </a:solidFill>
                <a:latin typeface="Arial" charset="0"/>
                <a:cs typeface="Arial" charset="0"/>
              </a:rPr>
              <a:t>(655,7 тыс. работников)</a:t>
            </a:r>
            <a:endParaRPr lang="ru-RU" sz="1600" dirty="0">
              <a:solidFill>
                <a:srgbClr val="9900FF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84837" y="1334435"/>
            <a:ext cx="13676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6,6 тыс.</a:t>
            </a:r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48957" y="3615407"/>
            <a:ext cx="13035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З4 тыс.</a:t>
            </a:r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cs typeface="Arial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76413" y="3328704"/>
            <a:ext cx="7951971" cy="1236974"/>
            <a:chOff x="1222832" y="1234016"/>
            <a:chExt cx="1806575" cy="484418"/>
          </a:xfrm>
        </p:grpSpPr>
        <p:sp>
          <p:nvSpPr>
            <p:cNvPr id="32" name="AutoShape 8"/>
            <p:cNvSpPr>
              <a:spLocks noChangeArrowheads="1"/>
            </p:cNvSpPr>
            <p:nvPr/>
          </p:nvSpPr>
          <p:spPr bwMode="ltGray">
            <a:xfrm>
              <a:off x="1222832" y="1234016"/>
              <a:ext cx="1806575" cy="4844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path path="rect">
                <a:fillToRect l="100000" b="100000"/>
              </a:path>
            </a:gradFill>
            <a:ln w="381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3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3" name="Picture 23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862" y="1241427"/>
              <a:ext cx="1689100" cy="127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343410" y="3289466"/>
            <a:ext cx="783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Выездные консультации  работников предприятий </a:t>
            </a:r>
            <a:b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и организаций по вопросам порядка формирования </a:t>
            </a:r>
            <a:b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пенсионных прав и расчета пенсии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FF"/>
                </a:solidFill>
                <a:latin typeface="Arial" charset="0"/>
                <a:cs typeface="Arial" charset="0"/>
              </a:rPr>
              <a:t>(371,4 тыс. работников) </a:t>
            </a:r>
            <a:endParaRPr lang="ru-RU" sz="1600" b="1" dirty="0">
              <a:solidFill>
                <a:srgbClr val="9900FF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48957" y="2420888"/>
            <a:ext cx="13035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З4 тыс.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7544" y="4707721"/>
            <a:ext cx="78367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 ходе указанных мероприятий участникам было предоставлено около </a:t>
            </a:r>
            <a:r>
              <a:rPr lang="ru-RU" sz="1400" b="1" dirty="0" smtClean="0">
                <a:solidFill>
                  <a:srgbClr val="9900FF"/>
                </a:solidFill>
                <a:latin typeface="Arial" charset="0"/>
                <a:cs typeface="Arial" charset="0"/>
              </a:rPr>
              <a:t>916 тыс. 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экземпляров информационных </a:t>
            </a:r>
            <a:r>
              <a:rPr lang="ru-RU" sz="1400" b="1" dirty="0" err="1" smtClean="0">
                <a:solidFill>
                  <a:srgbClr val="9900FF"/>
                </a:solidFill>
                <a:latin typeface="Arial" charset="0"/>
                <a:cs typeface="Arial" charset="0"/>
              </a:rPr>
              <a:t>лифлетов</a:t>
            </a:r>
            <a:r>
              <a:rPr lang="ru-RU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и около </a:t>
            </a:r>
            <a:r>
              <a:rPr lang="ru-RU" sz="1400" b="1" dirty="0" smtClean="0">
                <a:solidFill>
                  <a:srgbClr val="9900FF"/>
                </a:solidFill>
                <a:latin typeface="Arial" charset="0"/>
                <a:cs typeface="Arial" charset="0"/>
              </a:rPr>
              <a:t>659 тыс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 экземпляров </a:t>
            </a:r>
            <a:r>
              <a:rPr lang="ru-RU" sz="1400" b="1" dirty="0" smtClean="0">
                <a:solidFill>
                  <a:srgbClr val="9900FF"/>
                </a:solidFill>
                <a:latin typeface="Arial" charset="0"/>
                <a:cs typeface="Arial" charset="0"/>
              </a:rPr>
              <a:t>брошюр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по теме формирования и порядка расчета пенсионных прав и расчета пенсии. </a:t>
            </a:r>
          </a:p>
          <a:p>
            <a:pPr indent="3619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 корпоративных изданиях работодателей и профсоюзов было опубликовано </a:t>
            </a:r>
            <a:br>
              <a:rPr lang="ru-RU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sz="1400" b="1" dirty="0" smtClean="0">
                <a:solidFill>
                  <a:srgbClr val="9900FF"/>
                </a:solidFill>
                <a:latin typeface="Arial" charset="0"/>
                <a:cs typeface="Arial" charset="0"/>
              </a:rPr>
              <a:t>3 тыс. 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информационно-разъяснительных </a:t>
            </a:r>
            <a:r>
              <a:rPr lang="ru-RU" sz="1400" b="1" dirty="0" smtClean="0">
                <a:solidFill>
                  <a:srgbClr val="9900FF"/>
                </a:solidFill>
                <a:latin typeface="Arial" charset="0"/>
                <a:cs typeface="Arial" charset="0"/>
              </a:rPr>
              <a:t>материалов.</a:t>
            </a:r>
            <a:endParaRPr lang="ru-RU" sz="1400" b="1" dirty="0">
              <a:solidFill>
                <a:srgbClr val="99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4370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Развитие партнерских отношений </a:t>
            </a:r>
            <a:b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между ПФР и ФНПР</a:t>
            </a:r>
            <a:endParaRPr lang="ru-RU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7584" y="1268760"/>
            <a:ext cx="8175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соглашений с работодателями об информационном взаимодействии по представлению документов, необходимых для назначения пенсий работникам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144" y="3637473"/>
            <a:ext cx="817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работников по вопросам приобретения пенсионных прав и оформления документов для выхода на пенсию, а также об изменениях в пенсионном законодательстве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144" y="4645585"/>
            <a:ext cx="7934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истематическое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профсоюзных активистов и членов пенсионных комиссий вопросам обязательного пенсионного страхования с привлечением территориальных органов ПФР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541" y="2276872"/>
            <a:ext cx="8258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по внесению дополнений в заключенные соглашения между территориальными органами ПФР и работодателями в части представления сведений о наличии у гражданина статуса, дающего право на предоставление 2-х дней на бесплатную диспансеризацию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84"/>
          <p:cNvGrpSpPr>
            <a:grpSpLocks/>
          </p:cNvGrpSpPr>
          <p:nvPr/>
        </p:nvGrpSpPr>
        <p:grpSpPr bwMode="auto">
          <a:xfrm>
            <a:off x="315467" y="1572934"/>
            <a:ext cx="393700" cy="393700"/>
            <a:chOff x="3647" y="1006"/>
            <a:chExt cx="416" cy="416"/>
          </a:xfrm>
        </p:grpSpPr>
        <p:sp>
          <p:nvSpPr>
            <p:cNvPr id="16" name="Oval 85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7" name="Group 86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19" name="Picture 8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Oval 88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1" name="Picture 89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" name="Picture 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336214" y="2675260"/>
            <a:ext cx="393700" cy="393700"/>
            <a:chOff x="3647" y="1006"/>
            <a:chExt cx="416" cy="416"/>
          </a:xfrm>
        </p:grpSpPr>
        <p:sp>
          <p:nvSpPr>
            <p:cNvPr id="23" name="Oval 85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4" name="Group 86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26" name="Picture 8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Oval 88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8" name="Picture 89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" name="Picture 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up 84"/>
          <p:cNvGrpSpPr>
            <a:grpSpLocks/>
          </p:cNvGrpSpPr>
          <p:nvPr/>
        </p:nvGrpSpPr>
        <p:grpSpPr bwMode="auto">
          <a:xfrm>
            <a:off x="372618" y="4979516"/>
            <a:ext cx="393700" cy="393700"/>
            <a:chOff x="3647" y="1006"/>
            <a:chExt cx="416" cy="416"/>
          </a:xfrm>
        </p:grpSpPr>
        <p:sp>
          <p:nvSpPr>
            <p:cNvPr id="30" name="Oval 85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1" name="Group 86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33" name="Picture 8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Oval 88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35" name="Picture 89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" name="Picture 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up 84"/>
          <p:cNvGrpSpPr>
            <a:grpSpLocks/>
          </p:cNvGrpSpPr>
          <p:nvPr/>
        </p:nvGrpSpPr>
        <p:grpSpPr bwMode="auto">
          <a:xfrm>
            <a:off x="346093" y="3899396"/>
            <a:ext cx="393700" cy="393700"/>
            <a:chOff x="3647" y="1006"/>
            <a:chExt cx="416" cy="416"/>
          </a:xfrm>
        </p:grpSpPr>
        <p:sp>
          <p:nvSpPr>
            <p:cNvPr id="37" name="Oval 85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8" name="Group 86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40" name="Picture 8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Oval 88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42" name="Picture 89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9" name="Picture 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899592" y="5673442"/>
            <a:ext cx="793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информировании граждан о возможностях Личного кабинета застрахованного лица на сайте ПФР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84"/>
          <p:cNvGrpSpPr>
            <a:grpSpLocks/>
          </p:cNvGrpSpPr>
          <p:nvPr/>
        </p:nvGrpSpPr>
        <p:grpSpPr bwMode="auto">
          <a:xfrm>
            <a:off x="395536" y="5805264"/>
            <a:ext cx="393700" cy="393700"/>
            <a:chOff x="3647" y="1006"/>
            <a:chExt cx="416" cy="416"/>
          </a:xfrm>
        </p:grpSpPr>
        <p:sp>
          <p:nvSpPr>
            <p:cNvPr id="45" name="Oval 85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6" name="Group 86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48" name="Picture 87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Oval 88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50" name="Picture 89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7" name="Picture 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91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02" t="8563" r="4270" b="-8100"/>
          <a:stretch/>
        </p:blipFill>
        <p:spPr bwMode="auto">
          <a:xfrm>
            <a:off x="-981673" y="90058"/>
            <a:ext cx="10086543" cy="6830841"/>
          </a:xfrm>
          <a:prstGeom prst="rect">
            <a:avLst/>
          </a:prstGeom>
          <a:noFill/>
          <a:ln>
            <a:noFill/>
          </a:ln>
          <a:effectLst>
            <a:glow rad="139700">
              <a:schemeClr val="tx2">
                <a:lumMod val="20000"/>
                <a:lumOff val="8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gray">
          <a:xfrm>
            <a:off x="1115616" y="3284984"/>
            <a:ext cx="7200800" cy="1008112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Спасибо за внимание!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Изображение 1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4330" y="99583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3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462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Повышение пенсионного возраста мужчинам и женщинам должно быть одинаковым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15" y="1922071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Мужчины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0373" y="4505578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Женщины</a:t>
            </a:r>
            <a:endParaRPr lang="ru-RU" sz="3200" dirty="0"/>
          </a:p>
        </p:txBody>
      </p:sp>
      <p:pic>
        <p:nvPicPr>
          <p:cNvPr id="13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82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7" y="3628708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3516089" y="1913290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503121" y="3858709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81957" y="162880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</a:rPr>
              <a:t>енсионный возраст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4817" y="4650755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</a:t>
            </a:r>
            <a:r>
              <a:rPr lang="ru-RU" sz="2200" b="1" dirty="0" smtClean="0">
                <a:solidFill>
                  <a:srgbClr val="C00000"/>
                </a:solidFill>
              </a:rPr>
              <a:t>енсионный возраст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24" name="Picture 6" descr="num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87" y="1925259"/>
            <a:ext cx="382225" cy="5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83" y="3909496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num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59" y="1909996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18" y="3912790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num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77" y="1898599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09996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num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4" y="3928053"/>
            <a:ext cx="382225" cy="5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num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46" y="3912790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039193" y="2705378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39" y="5053687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94" y="5053687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трелка вправо 36"/>
          <p:cNvSpPr/>
          <p:nvPr/>
        </p:nvSpPr>
        <p:spPr>
          <a:xfrm>
            <a:off x="3483514" y="5283688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47739" y="5094416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8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82" y="5314423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17" y="5317717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2007651" y="5153650"/>
            <a:ext cx="6370637" cy="1052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2007651" y="5017683"/>
            <a:ext cx="6479124" cy="1144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2" descr="num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33" y="5299715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num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17717"/>
            <a:ext cx="411278" cy="59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" y="18864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Страховая пенсия на общих основаниях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13458" y="2670023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Мужчины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554816" y="5296574"/>
            <a:ext cx="15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Женщины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8495"/>
              </p:ext>
            </p:extLst>
          </p:nvPr>
        </p:nvGraphicFramePr>
        <p:xfrm>
          <a:off x="467544" y="1214730"/>
          <a:ext cx="8499839" cy="2995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6616"/>
                <a:gridCol w="2055912"/>
                <a:gridCol w="2019119"/>
                <a:gridCol w="1728192"/>
              </a:tblGrid>
              <a:tr h="476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Год достижения возраста</a:t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>
                          <a:effectLst/>
                        </a:rPr>
                        <a:t>60 лет  (</a:t>
                      </a:r>
                      <a:r>
                        <a:rPr lang="ru-RU" sz="1800" b="1" u="none" strike="noStrike" dirty="0" smtClean="0">
                          <a:effectLst/>
                        </a:rPr>
                        <a:t>мужчины) и</a:t>
                      </a:r>
                      <a:r>
                        <a:rPr lang="ru-RU" sz="1800" b="1" u="none" strike="noStrike" dirty="0">
                          <a:effectLst/>
                        </a:rPr>
                        <a:t/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>
                          <a:effectLst/>
                        </a:rPr>
                        <a:t>55 лет (женщины)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рождения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Право на пенсию возникает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 возрасте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 году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302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 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22912"/>
              </p:ext>
            </p:extLst>
          </p:nvPr>
        </p:nvGraphicFramePr>
        <p:xfrm>
          <a:off x="485180" y="4581128"/>
          <a:ext cx="8499839" cy="1842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6616"/>
                <a:gridCol w="2055912"/>
                <a:gridCol w="2019119"/>
                <a:gridCol w="1728192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302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 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6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831" y="-13714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Виды досрочных страховых пенсий</a:t>
            </a:r>
          </a:p>
          <a:p>
            <a:pPr algn="ctr"/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(повышение возраста)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gray">
          <a:xfrm>
            <a:off x="323527" y="4448821"/>
            <a:ext cx="8583665" cy="1694417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gray">
          <a:xfrm>
            <a:off x="380821" y="2132856"/>
            <a:ext cx="8583665" cy="836827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5958" y="2492896"/>
            <a:ext cx="8106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Педагоги; медики; творческие работники</a:t>
            </a:r>
            <a:endParaRPr lang="ru-RU" dirty="0"/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gray">
          <a:xfrm>
            <a:off x="312682" y="1197572"/>
            <a:ext cx="8651805" cy="1189056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wrap="square" anchor="ctr"/>
          <a:lstStyle/>
          <a:p>
            <a:pPr algn="ctr"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7690" y="1124744"/>
            <a:ext cx="891081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Пенсии в связи с длительным выполнением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профессиональной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(без требования уплаты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дополнительного тарифа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поэтапное более позднее назначение пенсии (от года приобретения требуемой выслуги до </a:t>
            </a:r>
            <a:r>
              <a:rPr lang="en-US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лет)</a:t>
            </a: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gray">
          <a:xfrm>
            <a:off x="312682" y="3861868"/>
            <a:ext cx="8651805" cy="719260"/>
          </a:xfrm>
          <a:prstGeom prst="bevel">
            <a:avLst>
              <a:gd name="adj" fmla="val 2481"/>
            </a:avLst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wrap="square" anchor="ctr"/>
          <a:lstStyle/>
          <a:p>
            <a:pPr algn="ctr"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690" y="3789040"/>
            <a:ext cx="8910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Пенсии в связи с работой в особых климатических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условиях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поэтапное увеличение возраста мужчинам на 5 лет, женщинам на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лет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3364" y="4665910"/>
            <a:ext cx="84938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Лица, проработавшие в </a:t>
            </a:r>
            <a:r>
              <a:rPr lang="ru-RU" dirty="0" smtClean="0"/>
              <a:t>районах Крайнего Севера не </a:t>
            </a:r>
            <a:r>
              <a:rPr lang="ru-RU" dirty="0"/>
              <a:t>менее 15 </a:t>
            </a:r>
            <a:r>
              <a:rPr lang="ru-RU" dirty="0" smtClean="0"/>
              <a:t>календарных лет </a:t>
            </a:r>
            <a:r>
              <a:rPr lang="ru-RU" dirty="0"/>
              <a:t>или </a:t>
            </a:r>
            <a:r>
              <a:rPr lang="ru-RU" dirty="0" smtClean="0"/>
              <a:t>местностях, приравненных к ним, не менее 20 календарных лет, либо не менее 7,5 календарных лет в районах Крайнего Севера при страховом стаже 25 и 20 лет у мужчин и женщин соответственно</a:t>
            </a:r>
            <a:br>
              <a:rPr lang="ru-RU" dirty="0" smtClean="0"/>
            </a:br>
            <a:r>
              <a:rPr lang="ru-RU" dirty="0" smtClean="0"/>
              <a:t>(мужчины </a:t>
            </a:r>
            <a:r>
              <a:rPr lang="ru-RU" dirty="0"/>
              <a:t>– </a:t>
            </a:r>
            <a:r>
              <a:rPr lang="ru-RU" dirty="0" smtClean="0"/>
              <a:t> с 55 до 60 лет, </a:t>
            </a:r>
            <a:r>
              <a:rPr lang="ru-RU" dirty="0"/>
              <a:t>женщины – </a:t>
            </a:r>
            <a:r>
              <a:rPr lang="ru-RU" dirty="0" smtClean="0"/>
              <a:t>с 50 до 5</a:t>
            </a:r>
            <a:r>
              <a:rPr lang="en-US" dirty="0" smtClean="0"/>
              <a:t>5</a:t>
            </a:r>
            <a:r>
              <a:rPr lang="ru-RU" dirty="0" smtClean="0"/>
              <a:t>лет</a:t>
            </a:r>
            <a:r>
              <a:rPr lang="ru-RU" dirty="0"/>
              <a:t>);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2924944"/>
            <a:ext cx="91311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Выслуга лет не увеличивается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22665" y="6145148"/>
            <a:ext cx="91311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Северный стаж не увеличивается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50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олилиния 91"/>
          <p:cNvSpPr/>
          <p:nvPr/>
        </p:nvSpPr>
        <p:spPr>
          <a:xfrm>
            <a:off x="1538383" y="4223080"/>
            <a:ext cx="1305425" cy="1326514"/>
          </a:xfrm>
          <a:custGeom>
            <a:avLst/>
            <a:gdLst>
              <a:gd name="connsiteX0" fmla="*/ 0 w 1581150"/>
              <a:gd name="connsiteY0" fmla="*/ 1609725 h 1609725"/>
              <a:gd name="connsiteX1" fmla="*/ 200025 w 1581150"/>
              <a:gd name="connsiteY1" fmla="*/ 1019175 h 1609725"/>
              <a:gd name="connsiteX2" fmla="*/ 676275 w 1581150"/>
              <a:gd name="connsiteY2" fmla="*/ 476250 h 1609725"/>
              <a:gd name="connsiteX3" fmla="*/ 1143000 w 1581150"/>
              <a:gd name="connsiteY3" fmla="*/ 123825 h 1609725"/>
              <a:gd name="connsiteX4" fmla="*/ 1581150 w 1581150"/>
              <a:gd name="connsiteY4" fmla="*/ 0 h 1609725"/>
              <a:gd name="connsiteX5" fmla="*/ 1581150 w 1581150"/>
              <a:gd name="connsiteY5" fmla="*/ 0 h 1609725"/>
              <a:gd name="connsiteX6" fmla="*/ 1581150 w 1581150"/>
              <a:gd name="connsiteY6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1150" h="1609725">
                <a:moveTo>
                  <a:pt x="0" y="1609725"/>
                </a:moveTo>
                <a:cubicBezTo>
                  <a:pt x="43656" y="1408906"/>
                  <a:pt x="87313" y="1208087"/>
                  <a:pt x="200025" y="1019175"/>
                </a:cubicBezTo>
                <a:cubicBezTo>
                  <a:pt x="312737" y="830263"/>
                  <a:pt x="519113" y="625475"/>
                  <a:pt x="676275" y="476250"/>
                </a:cubicBezTo>
                <a:cubicBezTo>
                  <a:pt x="833437" y="327025"/>
                  <a:pt x="992188" y="203200"/>
                  <a:pt x="1143000" y="123825"/>
                </a:cubicBezTo>
                <a:cubicBezTo>
                  <a:pt x="1293812" y="44450"/>
                  <a:pt x="1581150" y="0"/>
                  <a:pt x="1581150" y="0"/>
                </a:cubicBezTo>
                <a:lnTo>
                  <a:pt x="1581150" y="0"/>
                </a:lnTo>
                <a:lnTo>
                  <a:pt x="1581150" y="0"/>
                </a:ln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1159702" y="4846666"/>
            <a:ext cx="981769" cy="1001356"/>
          </a:xfrm>
          <a:custGeom>
            <a:avLst/>
            <a:gdLst>
              <a:gd name="connsiteX0" fmla="*/ 0 w 1581150"/>
              <a:gd name="connsiteY0" fmla="*/ 1609725 h 1609725"/>
              <a:gd name="connsiteX1" fmla="*/ 200025 w 1581150"/>
              <a:gd name="connsiteY1" fmla="*/ 1019175 h 1609725"/>
              <a:gd name="connsiteX2" fmla="*/ 676275 w 1581150"/>
              <a:gd name="connsiteY2" fmla="*/ 476250 h 1609725"/>
              <a:gd name="connsiteX3" fmla="*/ 1143000 w 1581150"/>
              <a:gd name="connsiteY3" fmla="*/ 123825 h 1609725"/>
              <a:gd name="connsiteX4" fmla="*/ 1581150 w 1581150"/>
              <a:gd name="connsiteY4" fmla="*/ 0 h 1609725"/>
              <a:gd name="connsiteX5" fmla="*/ 1581150 w 1581150"/>
              <a:gd name="connsiteY5" fmla="*/ 0 h 1609725"/>
              <a:gd name="connsiteX6" fmla="*/ 1581150 w 1581150"/>
              <a:gd name="connsiteY6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1150" h="1609725">
                <a:moveTo>
                  <a:pt x="0" y="1609725"/>
                </a:moveTo>
                <a:cubicBezTo>
                  <a:pt x="43656" y="1408906"/>
                  <a:pt x="87313" y="1208087"/>
                  <a:pt x="200025" y="1019175"/>
                </a:cubicBezTo>
                <a:cubicBezTo>
                  <a:pt x="312737" y="830263"/>
                  <a:pt x="519113" y="625475"/>
                  <a:pt x="676275" y="476250"/>
                </a:cubicBezTo>
                <a:cubicBezTo>
                  <a:pt x="833437" y="327025"/>
                  <a:pt x="992188" y="203200"/>
                  <a:pt x="1143000" y="123825"/>
                </a:cubicBezTo>
                <a:cubicBezTo>
                  <a:pt x="1293812" y="44450"/>
                  <a:pt x="1581150" y="0"/>
                  <a:pt x="1581150" y="0"/>
                </a:cubicBezTo>
                <a:lnTo>
                  <a:pt x="1581150" y="0"/>
                </a:lnTo>
                <a:lnTo>
                  <a:pt x="1581150" y="0"/>
                </a:lnTo>
              </a:path>
            </a:pathLst>
          </a:custGeom>
          <a:noFill/>
          <a:ln>
            <a:solidFill>
              <a:srgbClr val="9900FF"/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788979" y="5428798"/>
            <a:ext cx="615917" cy="684540"/>
          </a:xfrm>
          <a:custGeom>
            <a:avLst/>
            <a:gdLst>
              <a:gd name="connsiteX0" fmla="*/ 0 w 1581150"/>
              <a:gd name="connsiteY0" fmla="*/ 1609725 h 1609725"/>
              <a:gd name="connsiteX1" fmla="*/ 200025 w 1581150"/>
              <a:gd name="connsiteY1" fmla="*/ 1019175 h 1609725"/>
              <a:gd name="connsiteX2" fmla="*/ 676275 w 1581150"/>
              <a:gd name="connsiteY2" fmla="*/ 476250 h 1609725"/>
              <a:gd name="connsiteX3" fmla="*/ 1143000 w 1581150"/>
              <a:gd name="connsiteY3" fmla="*/ 123825 h 1609725"/>
              <a:gd name="connsiteX4" fmla="*/ 1581150 w 1581150"/>
              <a:gd name="connsiteY4" fmla="*/ 0 h 1609725"/>
              <a:gd name="connsiteX5" fmla="*/ 1581150 w 1581150"/>
              <a:gd name="connsiteY5" fmla="*/ 0 h 1609725"/>
              <a:gd name="connsiteX6" fmla="*/ 1581150 w 1581150"/>
              <a:gd name="connsiteY6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1150" h="1609725">
                <a:moveTo>
                  <a:pt x="0" y="1609725"/>
                </a:moveTo>
                <a:cubicBezTo>
                  <a:pt x="43656" y="1408906"/>
                  <a:pt x="87313" y="1208087"/>
                  <a:pt x="200025" y="1019175"/>
                </a:cubicBezTo>
                <a:cubicBezTo>
                  <a:pt x="312737" y="830263"/>
                  <a:pt x="519113" y="625475"/>
                  <a:pt x="676275" y="476250"/>
                </a:cubicBezTo>
                <a:cubicBezTo>
                  <a:pt x="833437" y="327025"/>
                  <a:pt x="992188" y="203200"/>
                  <a:pt x="1143000" y="123825"/>
                </a:cubicBezTo>
                <a:cubicBezTo>
                  <a:pt x="1293812" y="44450"/>
                  <a:pt x="1581150" y="0"/>
                  <a:pt x="1581150" y="0"/>
                </a:cubicBezTo>
                <a:lnTo>
                  <a:pt x="1581150" y="0"/>
                </a:lnTo>
                <a:lnTo>
                  <a:pt x="1581150" y="0"/>
                </a:lnTo>
              </a:path>
            </a:pathLst>
          </a:custGeom>
          <a:noFill/>
          <a:ln>
            <a:solidFill>
              <a:srgbClr val="0000FF"/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636" y="-13714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Пенсия по старости при наличии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требуемой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выслуги лет (независимо от возраста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ctr">
              <a:tabLst>
                <a:tab pos="1616075" algn="l"/>
              </a:tabLs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(педагоги, медики, творческие работники)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528" y="6467574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683568" y="616530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683568" y="617293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1043608" y="587066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1043608" y="5878302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1403648" y="5576032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1403648" y="5583666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1763688" y="5281396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1763688" y="5289030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2123728" y="4986760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123728" y="4994394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2483768" y="469212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483768" y="469975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2843808" y="439748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2843808" y="4405122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3203848" y="4102852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3203848" y="4110486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V="1">
            <a:off x="3563888" y="3808216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3563888" y="3815850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3923928" y="3513580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3923928" y="3521214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4283968" y="321894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4283968" y="322657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4644008" y="292430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4644008" y="2931942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5004048" y="2629672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5004048" y="2637306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5364088" y="2335036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5364088" y="2342670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V="1">
            <a:off x="5724128" y="2040400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5724128" y="2048034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6084168" y="174576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6084168" y="175339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6444208" y="145112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6444208" y="1458762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39552" y="640136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2019</a:t>
            </a:r>
            <a:endParaRPr lang="ru-RU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904793" y="61105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2020</a:t>
            </a:r>
            <a:endParaRPr lang="ru-RU" sz="1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247292" y="583353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2021</a:t>
            </a:r>
            <a:endParaRPr lang="ru-RU" sz="12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624873" y="554959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984913" y="524023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2023</a:t>
            </a:r>
            <a:endParaRPr lang="ru-RU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344953" y="496323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2678656" y="465313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2025</a:t>
            </a:r>
            <a:endParaRPr lang="ru-RU" sz="1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3065033" y="437613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2026</a:t>
            </a:r>
            <a:endParaRPr lang="ru-RU" sz="1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425073" y="408458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2027</a:t>
            </a:r>
            <a:endParaRPr lang="ru-RU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785113" y="378904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2028</a:t>
            </a:r>
            <a:endParaRPr lang="ru-RU" sz="1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089129" y="350100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2029</a:t>
            </a:r>
            <a:endParaRPr lang="ru-RU" sz="1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505193" y="315200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2030</a:t>
            </a:r>
            <a:endParaRPr lang="ru-RU" sz="1200" dirty="0"/>
          </a:p>
        </p:txBody>
      </p:sp>
      <p:sp>
        <p:nvSpPr>
          <p:cNvPr id="142" name="TextBox 141"/>
          <p:cNvSpPr txBox="1"/>
          <p:nvPr/>
        </p:nvSpPr>
        <p:spPr>
          <a:xfrm>
            <a:off x="4865233" y="287500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2031</a:t>
            </a:r>
            <a:endParaRPr lang="ru-RU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5225273" y="259800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2032</a:t>
            </a:r>
            <a:endParaRPr lang="ru-RU" sz="1200" dirty="0"/>
          </a:p>
        </p:txBody>
      </p:sp>
      <p:sp>
        <p:nvSpPr>
          <p:cNvPr id="144" name="TextBox 143"/>
          <p:cNvSpPr txBox="1"/>
          <p:nvPr/>
        </p:nvSpPr>
        <p:spPr>
          <a:xfrm>
            <a:off x="5585313" y="230644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2033</a:t>
            </a:r>
            <a:endParaRPr lang="ru-RU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5945353" y="202944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2034</a:t>
            </a:r>
            <a:endParaRPr lang="ru-RU" sz="1200" dirty="0"/>
          </a:p>
        </p:txBody>
      </p:sp>
      <p:sp>
        <p:nvSpPr>
          <p:cNvPr id="146" name="TextBox 145"/>
          <p:cNvSpPr txBox="1"/>
          <p:nvPr/>
        </p:nvSpPr>
        <p:spPr>
          <a:xfrm>
            <a:off x="6289721" y="170080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2035</a:t>
            </a:r>
            <a:endParaRPr lang="ru-RU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6660232" y="142380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2036</a:t>
            </a:r>
            <a:endParaRPr lang="ru-RU" sz="1200" dirty="0"/>
          </a:p>
        </p:txBody>
      </p:sp>
      <p:sp>
        <p:nvSpPr>
          <p:cNvPr id="164" name="TextBox 163"/>
          <p:cNvSpPr txBox="1"/>
          <p:nvPr/>
        </p:nvSpPr>
        <p:spPr>
          <a:xfrm>
            <a:off x="2999168" y="4689718"/>
            <a:ext cx="61448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FF0000"/>
                </a:solidFill>
              </a:rPr>
              <a:t>Если требуемый стаж выработан в 2019 году, то пенсия назначается через год (2020 год), 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>если в 2020 – то через 2 года (2022 год),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>……..,</a:t>
            </a:r>
          </a:p>
          <a:p>
            <a:pPr algn="ctr"/>
            <a:r>
              <a:rPr lang="ru-RU" sz="2200" b="1" i="1" dirty="0" smtClean="0">
                <a:solidFill>
                  <a:srgbClr val="FF0000"/>
                </a:solidFill>
              </a:rPr>
              <a:t>если в 202</a:t>
            </a:r>
            <a:r>
              <a:rPr lang="en-US" sz="2200" b="1" i="1" dirty="0" smtClean="0">
                <a:solidFill>
                  <a:srgbClr val="FF0000"/>
                </a:solidFill>
              </a:rPr>
              <a:t>3</a:t>
            </a:r>
            <a:r>
              <a:rPr lang="ru-RU" sz="2200" b="1" i="1" dirty="0" smtClean="0">
                <a:solidFill>
                  <a:srgbClr val="FF0000"/>
                </a:solidFill>
              </a:rPr>
              <a:t> и позднее – то через </a:t>
            </a:r>
            <a:r>
              <a:rPr lang="en-US" sz="2200" b="1" i="1" dirty="0" smtClean="0">
                <a:solidFill>
                  <a:srgbClr val="FF0000"/>
                </a:solidFill>
              </a:rPr>
              <a:t>5</a:t>
            </a:r>
            <a:r>
              <a:rPr lang="ru-RU" sz="2200" b="1" i="1" dirty="0" smtClean="0">
                <a:solidFill>
                  <a:srgbClr val="FF0000"/>
                </a:solidFill>
              </a:rPr>
              <a:t> лет </a:t>
            </a:r>
            <a:br>
              <a:rPr lang="ru-RU" sz="2200" b="1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rgbClr val="FF0000"/>
                </a:solidFill>
              </a:rPr>
              <a:t>(20</a:t>
            </a:r>
            <a:r>
              <a:rPr lang="en-US" sz="2200" b="1" i="1" dirty="0" smtClean="0">
                <a:solidFill>
                  <a:srgbClr val="FF0000"/>
                </a:solidFill>
              </a:rPr>
              <a:t>28</a:t>
            </a:r>
            <a:r>
              <a:rPr lang="ru-RU" sz="2200" b="1" i="1" dirty="0" smtClean="0">
                <a:solidFill>
                  <a:srgbClr val="FF0000"/>
                </a:solidFill>
              </a:rPr>
              <a:t> год и позже)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pic>
        <p:nvPicPr>
          <p:cNvPr id="165" name="Picture 6" descr="C:\Слайды\111\0_871bd_1ff94faf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71" y="4691305"/>
            <a:ext cx="310723" cy="3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6" descr="C:\Слайды\111\0_871bd_1ff94faf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96" y="5273437"/>
            <a:ext cx="310723" cy="3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6" descr="C:\Слайды\111\0_871bd_1ff94faf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7" y="5880702"/>
            <a:ext cx="310723" cy="3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Слайды\111\0_871bd_1ff94faf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20" y="3520151"/>
            <a:ext cx="310723" cy="3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C:\Слайды\111\0_871bd_1ff94faf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6765"/>
            <a:ext cx="310723" cy="3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Скругленная соединительная линия 81"/>
          <p:cNvCxnSpPr/>
          <p:nvPr/>
        </p:nvCxnSpPr>
        <p:spPr>
          <a:xfrm flipV="1">
            <a:off x="323528" y="6110529"/>
            <a:ext cx="360040" cy="335577"/>
          </a:xfrm>
          <a:prstGeom prst="curvedConnector3">
            <a:avLst>
              <a:gd name="adj1" fmla="val -21430"/>
            </a:avLst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олилиния 92"/>
          <p:cNvSpPr/>
          <p:nvPr/>
        </p:nvSpPr>
        <p:spPr>
          <a:xfrm>
            <a:off x="1943708" y="3660898"/>
            <a:ext cx="1644112" cy="1593155"/>
          </a:xfrm>
          <a:custGeom>
            <a:avLst/>
            <a:gdLst>
              <a:gd name="connsiteX0" fmla="*/ 0 w 1581150"/>
              <a:gd name="connsiteY0" fmla="*/ 1609725 h 1609725"/>
              <a:gd name="connsiteX1" fmla="*/ 200025 w 1581150"/>
              <a:gd name="connsiteY1" fmla="*/ 1019175 h 1609725"/>
              <a:gd name="connsiteX2" fmla="*/ 676275 w 1581150"/>
              <a:gd name="connsiteY2" fmla="*/ 476250 h 1609725"/>
              <a:gd name="connsiteX3" fmla="*/ 1143000 w 1581150"/>
              <a:gd name="connsiteY3" fmla="*/ 123825 h 1609725"/>
              <a:gd name="connsiteX4" fmla="*/ 1581150 w 1581150"/>
              <a:gd name="connsiteY4" fmla="*/ 0 h 1609725"/>
              <a:gd name="connsiteX5" fmla="*/ 1581150 w 1581150"/>
              <a:gd name="connsiteY5" fmla="*/ 0 h 1609725"/>
              <a:gd name="connsiteX6" fmla="*/ 1581150 w 1581150"/>
              <a:gd name="connsiteY6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1150" h="1609725">
                <a:moveTo>
                  <a:pt x="0" y="1609725"/>
                </a:moveTo>
                <a:cubicBezTo>
                  <a:pt x="43656" y="1408906"/>
                  <a:pt x="87313" y="1208087"/>
                  <a:pt x="200025" y="1019175"/>
                </a:cubicBezTo>
                <a:cubicBezTo>
                  <a:pt x="312737" y="830263"/>
                  <a:pt x="519113" y="625475"/>
                  <a:pt x="676275" y="476250"/>
                </a:cubicBezTo>
                <a:cubicBezTo>
                  <a:pt x="833437" y="327025"/>
                  <a:pt x="992188" y="203200"/>
                  <a:pt x="1143000" y="123825"/>
                </a:cubicBezTo>
                <a:cubicBezTo>
                  <a:pt x="1293812" y="44450"/>
                  <a:pt x="1581150" y="0"/>
                  <a:pt x="1581150" y="0"/>
                </a:cubicBezTo>
                <a:lnTo>
                  <a:pt x="1581150" y="0"/>
                </a:lnTo>
                <a:lnTo>
                  <a:pt x="1581150" y="0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C:\Users\25062\Desktop\no-translate-detected_7130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0" y="1568019"/>
            <a:ext cx="3048877" cy="30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Прямая соединительная линия 78"/>
          <p:cNvCxnSpPr/>
          <p:nvPr/>
        </p:nvCxnSpPr>
        <p:spPr>
          <a:xfrm>
            <a:off x="323528" y="6467574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683568" y="616530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83568" y="617293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1043608" y="587066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043608" y="5878302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1403648" y="5576032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1403648" y="5583666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1763688" y="5281396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1763688" y="5289030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2123728" y="4986760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2123728" y="4994394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2483768" y="469212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483768" y="469975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2843808" y="439748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2843808" y="4405122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3203848" y="4102852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3203848" y="4110486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3563888" y="3808216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3563888" y="3815850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flipV="1">
            <a:off x="3923928" y="3513580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3923928" y="3521214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V="1">
            <a:off x="4283968" y="321894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4283968" y="322657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V="1">
            <a:off x="4644008" y="292430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4644008" y="2931942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flipV="1">
            <a:off x="5004048" y="2629672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5004048" y="2637306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flipV="1">
            <a:off x="5364088" y="2335036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>
            <a:off x="5364088" y="2342670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flipV="1">
            <a:off x="5724128" y="2040400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>
            <a:off x="5724128" y="2048034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 flipV="1">
            <a:off x="6084168" y="1745764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6084168" y="1753398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flipV="1">
            <a:off x="6444208" y="1451128"/>
            <a:ext cx="0" cy="294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>
            <a:off x="6444208" y="1458762"/>
            <a:ext cx="3600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539552" y="640136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2019</a:t>
            </a:r>
            <a:endParaRPr lang="ru-RU" sz="1200" dirty="0"/>
          </a:p>
        </p:txBody>
      </p:sp>
      <p:sp>
        <p:nvSpPr>
          <p:cNvPr id="173" name="TextBox 172"/>
          <p:cNvSpPr txBox="1"/>
          <p:nvPr/>
        </p:nvSpPr>
        <p:spPr>
          <a:xfrm>
            <a:off x="904793" y="611058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2020</a:t>
            </a:r>
            <a:endParaRPr lang="ru-RU" sz="1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1247292" y="583353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2021</a:t>
            </a:r>
            <a:endParaRPr lang="ru-RU" sz="1200" dirty="0"/>
          </a:p>
        </p:txBody>
      </p:sp>
      <p:sp>
        <p:nvSpPr>
          <p:cNvPr id="175" name="TextBox 174"/>
          <p:cNvSpPr txBox="1"/>
          <p:nvPr/>
        </p:nvSpPr>
        <p:spPr>
          <a:xfrm>
            <a:off x="1624873" y="554959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176" name="TextBox 175"/>
          <p:cNvSpPr txBox="1"/>
          <p:nvPr/>
        </p:nvSpPr>
        <p:spPr>
          <a:xfrm>
            <a:off x="1984913" y="524023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2023</a:t>
            </a:r>
            <a:endParaRPr lang="ru-RU" sz="1200" dirty="0"/>
          </a:p>
        </p:txBody>
      </p:sp>
      <p:sp>
        <p:nvSpPr>
          <p:cNvPr id="177" name="TextBox 176"/>
          <p:cNvSpPr txBox="1"/>
          <p:nvPr/>
        </p:nvSpPr>
        <p:spPr>
          <a:xfrm>
            <a:off x="2344953" y="496323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178" name="TextBox 177"/>
          <p:cNvSpPr txBox="1"/>
          <p:nvPr/>
        </p:nvSpPr>
        <p:spPr>
          <a:xfrm>
            <a:off x="2678656" y="465313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2025</a:t>
            </a:r>
            <a:endParaRPr lang="ru-RU" sz="1200" dirty="0"/>
          </a:p>
        </p:txBody>
      </p:sp>
      <p:sp>
        <p:nvSpPr>
          <p:cNvPr id="179" name="TextBox 178"/>
          <p:cNvSpPr txBox="1"/>
          <p:nvPr/>
        </p:nvSpPr>
        <p:spPr>
          <a:xfrm>
            <a:off x="3065033" y="437613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2026</a:t>
            </a:r>
            <a:endParaRPr lang="ru-RU" sz="1200" dirty="0"/>
          </a:p>
        </p:txBody>
      </p:sp>
      <p:sp>
        <p:nvSpPr>
          <p:cNvPr id="180" name="TextBox 179"/>
          <p:cNvSpPr txBox="1"/>
          <p:nvPr/>
        </p:nvSpPr>
        <p:spPr>
          <a:xfrm>
            <a:off x="3425073" y="408458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2027</a:t>
            </a:r>
            <a:endParaRPr lang="ru-RU" sz="1200" dirty="0"/>
          </a:p>
        </p:txBody>
      </p:sp>
      <p:sp>
        <p:nvSpPr>
          <p:cNvPr id="181" name="TextBox 180"/>
          <p:cNvSpPr txBox="1"/>
          <p:nvPr/>
        </p:nvSpPr>
        <p:spPr>
          <a:xfrm>
            <a:off x="3785113" y="378904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2028</a:t>
            </a:r>
            <a:endParaRPr lang="ru-RU" sz="1200" dirty="0"/>
          </a:p>
        </p:txBody>
      </p:sp>
      <p:sp>
        <p:nvSpPr>
          <p:cNvPr id="182" name="TextBox 181"/>
          <p:cNvSpPr txBox="1"/>
          <p:nvPr/>
        </p:nvSpPr>
        <p:spPr>
          <a:xfrm>
            <a:off x="4089129" y="350100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2029</a:t>
            </a:r>
            <a:endParaRPr lang="ru-RU" sz="1200" dirty="0"/>
          </a:p>
        </p:txBody>
      </p:sp>
      <p:sp>
        <p:nvSpPr>
          <p:cNvPr id="183" name="TextBox 182"/>
          <p:cNvSpPr txBox="1"/>
          <p:nvPr/>
        </p:nvSpPr>
        <p:spPr>
          <a:xfrm>
            <a:off x="4505193" y="315200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2030</a:t>
            </a:r>
            <a:endParaRPr lang="ru-RU" sz="1200" dirty="0"/>
          </a:p>
        </p:txBody>
      </p:sp>
      <p:sp>
        <p:nvSpPr>
          <p:cNvPr id="184" name="TextBox 183"/>
          <p:cNvSpPr txBox="1"/>
          <p:nvPr/>
        </p:nvSpPr>
        <p:spPr>
          <a:xfrm>
            <a:off x="4865233" y="287500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2031</a:t>
            </a:r>
            <a:endParaRPr lang="ru-RU" sz="1200" dirty="0"/>
          </a:p>
        </p:txBody>
      </p:sp>
      <p:sp>
        <p:nvSpPr>
          <p:cNvPr id="185" name="TextBox 184"/>
          <p:cNvSpPr txBox="1"/>
          <p:nvPr/>
        </p:nvSpPr>
        <p:spPr>
          <a:xfrm>
            <a:off x="5225273" y="259800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2032</a:t>
            </a:r>
            <a:endParaRPr lang="ru-RU" sz="1200" dirty="0"/>
          </a:p>
        </p:txBody>
      </p:sp>
      <p:sp>
        <p:nvSpPr>
          <p:cNvPr id="186" name="TextBox 185"/>
          <p:cNvSpPr txBox="1"/>
          <p:nvPr/>
        </p:nvSpPr>
        <p:spPr>
          <a:xfrm>
            <a:off x="5585313" y="230644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2033</a:t>
            </a:r>
            <a:endParaRPr lang="ru-RU" sz="1200" dirty="0"/>
          </a:p>
        </p:txBody>
      </p:sp>
      <p:sp>
        <p:nvSpPr>
          <p:cNvPr id="187" name="TextBox 186"/>
          <p:cNvSpPr txBox="1"/>
          <p:nvPr/>
        </p:nvSpPr>
        <p:spPr>
          <a:xfrm>
            <a:off x="5945353" y="202944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2034</a:t>
            </a:r>
            <a:endParaRPr lang="ru-RU" sz="1200" dirty="0"/>
          </a:p>
        </p:txBody>
      </p:sp>
      <p:sp>
        <p:nvSpPr>
          <p:cNvPr id="188" name="TextBox 187"/>
          <p:cNvSpPr txBox="1"/>
          <p:nvPr/>
        </p:nvSpPr>
        <p:spPr>
          <a:xfrm>
            <a:off x="6289721" y="170080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2035</a:t>
            </a:r>
            <a:endParaRPr lang="ru-RU" sz="1200" dirty="0"/>
          </a:p>
        </p:txBody>
      </p:sp>
      <p:sp>
        <p:nvSpPr>
          <p:cNvPr id="189" name="TextBox 188"/>
          <p:cNvSpPr txBox="1"/>
          <p:nvPr/>
        </p:nvSpPr>
        <p:spPr>
          <a:xfrm>
            <a:off x="6660232" y="142380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2036</a:t>
            </a:r>
            <a:endParaRPr lang="ru-RU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0" y="-13714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Педагогическим работникам требуется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25 лет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выслуги в учреждениях для детей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(независимо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от возраста и пола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96656" y="1052736"/>
            <a:ext cx="18421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Пример</a:t>
            </a:r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учитель</a:t>
            </a:r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3" name="Picture 6" descr="C:\Слайды\111\0_871bd_1ff94faf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45" y="4065414"/>
            <a:ext cx="310723" cy="3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821480" y="4918652"/>
            <a:ext cx="5245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Если требуемый стаж выработан в 202</a:t>
            </a:r>
            <a:r>
              <a:rPr lang="en-US" sz="2800" b="1" i="1" dirty="0" smtClean="0">
                <a:solidFill>
                  <a:srgbClr val="FF0000"/>
                </a:solidFill>
              </a:rPr>
              <a:t>2</a:t>
            </a:r>
            <a:r>
              <a:rPr lang="ru-RU" sz="2800" b="1" i="1" dirty="0" smtClean="0">
                <a:solidFill>
                  <a:srgbClr val="FF0000"/>
                </a:solidFill>
              </a:rPr>
              <a:t> году, то пенсия назначается через </a:t>
            </a:r>
            <a:r>
              <a:rPr lang="en-US" sz="2800" b="1" i="1" dirty="0" smtClean="0">
                <a:solidFill>
                  <a:srgbClr val="FF0000"/>
                </a:solidFill>
              </a:rPr>
              <a:t>4</a:t>
            </a:r>
            <a:r>
              <a:rPr lang="ru-RU" sz="2800" b="1" i="1" dirty="0" smtClean="0">
                <a:solidFill>
                  <a:srgbClr val="FF0000"/>
                </a:solidFill>
              </a:rPr>
              <a:t> года (в 2026 году)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1496720" y="4250170"/>
            <a:ext cx="1349325" cy="1299424"/>
          </a:xfrm>
          <a:custGeom>
            <a:avLst/>
            <a:gdLst>
              <a:gd name="connsiteX0" fmla="*/ 0 w 1581150"/>
              <a:gd name="connsiteY0" fmla="*/ 1609725 h 1609725"/>
              <a:gd name="connsiteX1" fmla="*/ 200025 w 1581150"/>
              <a:gd name="connsiteY1" fmla="*/ 1019175 h 1609725"/>
              <a:gd name="connsiteX2" fmla="*/ 676275 w 1581150"/>
              <a:gd name="connsiteY2" fmla="*/ 476250 h 1609725"/>
              <a:gd name="connsiteX3" fmla="*/ 1143000 w 1581150"/>
              <a:gd name="connsiteY3" fmla="*/ 123825 h 1609725"/>
              <a:gd name="connsiteX4" fmla="*/ 1581150 w 1581150"/>
              <a:gd name="connsiteY4" fmla="*/ 0 h 1609725"/>
              <a:gd name="connsiteX5" fmla="*/ 1581150 w 1581150"/>
              <a:gd name="connsiteY5" fmla="*/ 0 h 1609725"/>
              <a:gd name="connsiteX6" fmla="*/ 1581150 w 1581150"/>
              <a:gd name="connsiteY6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1150" h="1609725">
                <a:moveTo>
                  <a:pt x="0" y="1609725"/>
                </a:moveTo>
                <a:cubicBezTo>
                  <a:pt x="43656" y="1408906"/>
                  <a:pt x="87313" y="1208087"/>
                  <a:pt x="200025" y="1019175"/>
                </a:cubicBezTo>
                <a:cubicBezTo>
                  <a:pt x="312737" y="830263"/>
                  <a:pt x="519113" y="625475"/>
                  <a:pt x="676275" y="476250"/>
                </a:cubicBezTo>
                <a:cubicBezTo>
                  <a:pt x="833437" y="327025"/>
                  <a:pt x="992188" y="203200"/>
                  <a:pt x="1143000" y="123825"/>
                </a:cubicBezTo>
                <a:cubicBezTo>
                  <a:pt x="1293812" y="44450"/>
                  <a:pt x="1581150" y="0"/>
                  <a:pt x="1581150" y="0"/>
                </a:cubicBezTo>
                <a:lnTo>
                  <a:pt x="1581150" y="0"/>
                </a:lnTo>
                <a:lnTo>
                  <a:pt x="1581150" y="0"/>
                </a:lnTo>
              </a:path>
            </a:pathLst>
          </a:custGeom>
          <a:noFill/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" y="-9939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Пенсия за 15 лет работы в районах Крайнего Севера и 20 лет в приравненных к ним местностях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924576" y="3030063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Мужчины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10663" y="5060201"/>
            <a:ext cx="15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Женщины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45957"/>
              </p:ext>
            </p:extLst>
          </p:nvPr>
        </p:nvGraphicFramePr>
        <p:xfrm>
          <a:off x="1907704" y="1441698"/>
          <a:ext cx="5976664" cy="2419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3296"/>
                <a:gridCol w="1234311"/>
                <a:gridCol w="1689057"/>
              </a:tblGrid>
              <a:tr h="476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Год достижения возраста</a:t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 smtClean="0">
                          <a:effectLst/>
                        </a:rPr>
                        <a:t>55 </a:t>
                      </a:r>
                      <a:r>
                        <a:rPr lang="ru-RU" sz="1800" b="1" u="none" strike="noStrike" dirty="0">
                          <a:effectLst/>
                        </a:rPr>
                        <a:t>лет  (</a:t>
                      </a:r>
                      <a:r>
                        <a:rPr lang="ru-RU" sz="1800" b="1" u="none" strike="noStrike" dirty="0" smtClean="0">
                          <a:effectLst/>
                        </a:rPr>
                        <a:t>мужчины)</a:t>
                      </a:r>
                      <a:r>
                        <a:rPr lang="ru-RU" sz="18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</a:rPr>
                        <a:t>и</a:t>
                      </a:r>
                      <a:r>
                        <a:rPr lang="ru-RU" sz="18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</a:rPr>
                        <a:t>50 </a:t>
                      </a:r>
                      <a:r>
                        <a:rPr lang="ru-RU" sz="1800" b="1" u="none" strike="noStrike" dirty="0">
                          <a:effectLst/>
                        </a:rPr>
                        <a:t>лет (женщины)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Право на пенсию возникает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 возрасте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 году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2019 (1964 г.р.)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55+1=56 лет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2020 (1965 г.р.)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55+2=57 лет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2021 ( 1966 г.р.)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55+3=58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2022 (1967 г.р.)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55+4=59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2023 ( 1968 г.р.)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55+5=60 лет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49863"/>
              </p:ext>
            </p:extLst>
          </p:nvPr>
        </p:nvGraphicFramePr>
        <p:xfrm>
          <a:off x="1979712" y="4657620"/>
          <a:ext cx="5960960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8632"/>
                <a:gridCol w="1239840"/>
                <a:gridCol w="1712488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2019 (1969 г.р.)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50+1=51 год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2020 (1970 г.р.)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50+2=52 года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2021 ( 1971 г.р.)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50+3=53 года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2022 (1972 г.р.)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50+4=54 года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2023 (1973 г.р.)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50+5=55 лет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05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triangle" w="med" len="med"/>
        </a:ln>
        <a:effectLst>
          <a:outerShdw dist="12700" dir="5400000" algn="ctr" rotWithShape="0">
            <a:srgbClr val="000000">
              <a:alpha val="34999"/>
            </a:srgbClr>
          </a:outerShdw>
        </a:effectLst>
      </a:spPr>
      <a:bodyPr vert="horz" wrap="square" lIns="48768" tIns="48768" rIns="48768" bIns="48768" numCol="1" anchor="ctr" anchorCtr="0" compatLnSpc="1">
        <a:prstTxWarp prst="textNoShape">
          <a:avLst/>
        </a:prstTxWarp>
        <a:spAutoFit/>
      </a:bodyPr>
      <a:lstStyle>
        <a:defPPr marL="0" marR="0" indent="0" algn="l" defTabSz="13001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triangle" w="med" len="med"/>
        </a:ln>
        <a:effectLst>
          <a:outerShdw dist="12700" dir="5400000" algn="ctr" rotWithShape="0">
            <a:srgbClr val="000000">
              <a:alpha val="34999"/>
            </a:srgbClr>
          </a:outerShdw>
        </a:effectLst>
      </a:spPr>
      <a:bodyPr vert="horz" wrap="square" lIns="48768" tIns="48768" rIns="48768" bIns="48768" numCol="1" anchor="ctr" anchorCtr="0" compatLnSpc="1">
        <a:prstTxWarp prst="textNoShape">
          <a:avLst/>
        </a:prstTxWarp>
        <a:spAutoFit/>
      </a:bodyPr>
      <a:lstStyle>
        <a:defPPr marL="0" marR="0" indent="0" algn="l" defTabSz="130016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2865</Words>
  <Application>Microsoft Office PowerPoint</Application>
  <PresentationFormat>Экран (4:3)</PresentationFormat>
  <Paragraphs>549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Информационно-разъяснительные мероприятия в 1 полугодии 2018 года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Водянов Владимир Анатол.</dc:creator>
  <cp:lastModifiedBy>Водянов Владимир Анатол.</cp:lastModifiedBy>
  <cp:revision>402</cp:revision>
  <cp:lastPrinted>2018-09-18T16:05:08Z</cp:lastPrinted>
  <dcterms:created xsi:type="dcterms:W3CDTF">2018-05-16T10:09:17Z</dcterms:created>
  <dcterms:modified xsi:type="dcterms:W3CDTF">2018-09-19T05:14:33Z</dcterms:modified>
</cp:coreProperties>
</file>