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  <p:sldId id="266" r:id="rId12"/>
    <p:sldId id="267" r:id="rId13"/>
    <p:sldId id="268" r:id="rId14"/>
    <p:sldId id="270" r:id="rId15"/>
    <p:sldId id="271" r:id="rId16"/>
    <p:sldId id="273" r:id="rId17"/>
    <p:sldId id="272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C99-EAF8-4245-BD6B-C3FD6F6ECE64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EE25-A360-4271-9595-94FCD7EB9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86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C99-EAF8-4245-BD6B-C3FD6F6ECE64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EE25-A360-4271-9595-94FCD7EB9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02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C99-EAF8-4245-BD6B-C3FD6F6ECE64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EE25-A360-4271-9595-94FCD7EB9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0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C99-EAF8-4245-BD6B-C3FD6F6ECE64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EE25-A360-4271-9595-94FCD7EB999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119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C99-EAF8-4245-BD6B-C3FD6F6ECE64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EE25-A360-4271-9595-94FCD7EB9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06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C99-EAF8-4245-BD6B-C3FD6F6ECE64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EE25-A360-4271-9595-94FCD7EB9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56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C99-EAF8-4245-BD6B-C3FD6F6ECE64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EE25-A360-4271-9595-94FCD7EB9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45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C99-EAF8-4245-BD6B-C3FD6F6ECE64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EE25-A360-4271-9595-94FCD7EB9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50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C99-EAF8-4245-BD6B-C3FD6F6ECE64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EE25-A360-4271-9595-94FCD7EB9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88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C99-EAF8-4245-BD6B-C3FD6F6ECE64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EE25-A360-4271-9595-94FCD7EB9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7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C99-EAF8-4245-BD6B-C3FD6F6ECE64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EE25-A360-4271-9595-94FCD7EB9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89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C99-EAF8-4245-BD6B-C3FD6F6ECE64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EE25-A360-4271-9595-94FCD7EB9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82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C99-EAF8-4245-BD6B-C3FD6F6ECE64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EE25-A360-4271-9595-94FCD7EB9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9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C99-EAF8-4245-BD6B-C3FD6F6ECE64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EE25-A360-4271-9595-94FCD7EB9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8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C99-EAF8-4245-BD6B-C3FD6F6ECE64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EE25-A360-4271-9595-94FCD7EB9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80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C99-EAF8-4245-BD6B-C3FD6F6ECE64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EE25-A360-4271-9595-94FCD7EB9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75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C99-EAF8-4245-BD6B-C3FD6F6ECE64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EE25-A360-4271-9595-94FCD7EB9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83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0EA1C99-EAF8-4245-BD6B-C3FD6F6ECE64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1EE25-A360-4271-9595-94FCD7EB9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8347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1399" y="533401"/>
            <a:ext cx="8251601" cy="3848100"/>
          </a:xfrm>
        </p:spPr>
        <p:txBody>
          <a:bodyPr/>
          <a:lstStyle/>
          <a:p>
            <a:pPr algn="ctr"/>
            <a:r>
              <a:rPr lang="ru-RU" sz="2800" b="1" dirty="0"/>
              <a:t>Об итогах выполнения в 2015 году областного трёхстороннего Соглашения между Администрацией Курской области, Общественной организацией «Федерация профсоюзных организаций Курской области» и </a:t>
            </a:r>
            <a:r>
              <a:rPr lang="ru-RU" sz="2800" b="1" dirty="0" smtClean="0"/>
              <a:t>объединением работодателей </a:t>
            </a:r>
            <a:r>
              <a:rPr lang="ru-RU" sz="2800" b="1" dirty="0"/>
              <a:t>«Курский областной союз промышленников </a:t>
            </a:r>
            <a:r>
              <a:rPr lang="ru-RU" sz="2800" b="1" dirty="0" smtClean="0"/>
              <a:t>и предпринимателей</a:t>
            </a:r>
            <a:r>
              <a:rPr lang="ru-RU" sz="2800" b="1" dirty="0"/>
              <a:t>» на 2013 - 2015 годы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1957" y="5130736"/>
            <a:ext cx="7952592" cy="646065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Председатель федерации организаций профсоюзов курской области - А.И. </a:t>
            </a:r>
            <a:r>
              <a:rPr lang="ru-RU" dirty="0" err="1" smtClean="0"/>
              <a:t>лазарев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16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214863"/>
            <a:ext cx="7055380" cy="1400530"/>
          </a:xfrm>
        </p:spPr>
        <p:txBody>
          <a:bodyPr/>
          <a:lstStyle/>
          <a:p>
            <a:r>
              <a:rPr lang="ru-RU" sz="2700" b="1" dirty="0"/>
              <a:t>Конкурсы профессионального мастерства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8032" y="839579"/>
            <a:ext cx="5904332" cy="6018421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токарь, </a:t>
            </a:r>
            <a:endParaRPr lang="ru-RU" dirty="0" smtClean="0"/>
          </a:p>
          <a:p>
            <a:r>
              <a:rPr lang="ru-RU" dirty="0" smtClean="0"/>
              <a:t>фрезеровщик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сварщик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швея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автослесарь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мастер </a:t>
            </a:r>
            <a:r>
              <a:rPr lang="ru-RU" dirty="0"/>
              <a:t>отделочных работ, </a:t>
            </a:r>
            <a:endParaRPr lang="ru-RU" dirty="0" smtClean="0"/>
          </a:p>
          <a:p>
            <a:r>
              <a:rPr lang="ru-RU" dirty="0" smtClean="0"/>
              <a:t>бригада </a:t>
            </a:r>
            <a:r>
              <a:rPr lang="ru-RU" dirty="0"/>
              <a:t>районных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электрических </a:t>
            </a:r>
            <a:r>
              <a:rPr lang="ru-RU" dirty="0"/>
              <a:t>сетей</a:t>
            </a:r>
            <a:r>
              <a:rPr lang="ru-RU" dirty="0" smtClean="0"/>
              <a:t>,</a:t>
            </a:r>
          </a:p>
          <a:p>
            <a:r>
              <a:rPr lang="ru-RU" dirty="0" smtClean="0"/>
              <a:t>бригада </a:t>
            </a:r>
            <a:r>
              <a:rPr lang="ru-RU" dirty="0"/>
              <a:t>теплосетей</a:t>
            </a:r>
            <a:r>
              <a:rPr lang="ru-RU" dirty="0" smtClean="0"/>
              <a:t>,</a:t>
            </a:r>
          </a:p>
          <a:p>
            <a:r>
              <a:rPr lang="ru-RU" dirty="0" smtClean="0"/>
              <a:t>врач,</a:t>
            </a:r>
          </a:p>
          <a:p>
            <a:r>
              <a:rPr lang="ru-RU" dirty="0" smtClean="0"/>
              <a:t>медсестра,</a:t>
            </a:r>
          </a:p>
          <a:p>
            <a:r>
              <a:rPr lang="ru-RU" dirty="0"/>
              <a:t>классный руководитель,</a:t>
            </a:r>
          </a:p>
          <a:p>
            <a:r>
              <a:rPr lang="ru-RU" dirty="0" smtClean="0"/>
              <a:t>учитель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воспитатель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пожарный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архивариус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спасатель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/>
              <a:t>п</a:t>
            </a:r>
            <a:r>
              <a:rPr lang="ru-RU" dirty="0" smtClean="0"/>
              <a:t>овар, </a:t>
            </a:r>
          </a:p>
          <a:p>
            <a:r>
              <a:rPr lang="ru-RU" dirty="0" smtClean="0"/>
              <a:t>кондитер,</a:t>
            </a:r>
          </a:p>
          <a:p>
            <a:r>
              <a:rPr lang="ru-RU" dirty="0" smtClean="0"/>
              <a:t>бармен</a:t>
            </a:r>
          </a:p>
          <a:p>
            <a:r>
              <a:rPr lang="ru-RU" dirty="0" smtClean="0"/>
              <a:t>и другие.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3" t="-644" b="644"/>
          <a:stretch/>
        </p:blipFill>
        <p:spPr>
          <a:xfrm>
            <a:off x="246233" y="1470391"/>
            <a:ext cx="3316153" cy="34908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399" y="4343400"/>
            <a:ext cx="3352799" cy="25146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6233" y="5450709"/>
            <a:ext cx="33034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престижа массовых рабочих профессий</a:t>
            </a:r>
            <a:endParaRPr lang="ru-RU" sz="2000" dirty="0"/>
          </a:p>
        </p:txBody>
      </p:sp>
      <p:pic>
        <p:nvPicPr>
          <p:cNvPr id="2050" name="Picture 2" descr="D:\Фотографии и видео\фотогалерея (сжатые)\Конкурсы профмастерства\конкурс профмастерства сварщиков (2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2" t="20584" r="4305" b="11330"/>
          <a:stretch/>
        </p:blipFill>
        <p:spPr bwMode="auto">
          <a:xfrm>
            <a:off x="6655598" y="1372016"/>
            <a:ext cx="2260600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21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36" y="285292"/>
            <a:ext cx="7984901" cy="1400530"/>
          </a:xfrm>
        </p:spPr>
        <p:txBody>
          <a:bodyPr/>
          <a:lstStyle/>
          <a:p>
            <a:r>
              <a:rPr lang="ru-RU" sz="2800" dirty="0" smtClean="0"/>
              <a:t>В Соглашении предусмотрены дополнительные льготы </a:t>
            </a:r>
            <a:r>
              <a:rPr lang="ru-RU" sz="2800" dirty="0"/>
              <a:t>и </a:t>
            </a:r>
            <a:r>
              <a:rPr lang="ru-RU" sz="2800" dirty="0" smtClean="0"/>
              <a:t>гарантии, </a:t>
            </a:r>
            <a:r>
              <a:rPr lang="ru-RU" sz="2800" dirty="0"/>
              <a:t>не </a:t>
            </a:r>
            <a:r>
              <a:rPr lang="ru-RU" sz="2800" dirty="0" smtClean="0"/>
              <a:t>предусмотренные </a:t>
            </a:r>
            <a:r>
              <a:rPr lang="ru-RU" sz="2800" dirty="0"/>
              <a:t>законодательством </a:t>
            </a:r>
            <a:r>
              <a:rPr lang="ru-RU" sz="2800" dirty="0" smtClean="0"/>
              <a:t>РФ: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215" y="1854199"/>
            <a:ext cx="8345510" cy="4394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обеспечение социальных гарантий женщинам при </a:t>
            </a:r>
            <a:r>
              <a:rPr lang="ru-RU" sz="2400" dirty="0" smtClean="0"/>
              <a:t>рождении: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первого ребенка - в сумме не менее 5 тыс. руб., </a:t>
            </a:r>
            <a:endParaRPr lang="ru-RU" sz="2400" dirty="0" smtClean="0"/>
          </a:p>
          <a:p>
            <a:r>
              <a:rPr lang="ru-RU" sz="2400" dirty="0" smtClean="0"/>
              <a:t>на </a:t>
            </a:r>
            <a:r>
              <a:rPr lang="ru-RU" sz="2400" dirty="0"/>
              <a:t>второго и каждого последующего - в сумме не менее 10 тыс. руб.;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женщинам</a:t>
            </a:r>
            <a:r>
              <a:rPr lang="ru-RU" sz="2400" dirty="0"/>
              <a:t>, имеющим детей-учащихся 1-4 классов (1 сентября), а также 2-х и более детей в возрасте до 14 лет  предоставляется оплачиваемый дополнительный отпуск в удобное для них время.</a:t>
            </a:r>
          </a:p>
        </p:txBody>
      </p:sp>
    </p:spTree>
    <p:extLst>
      <p:ext uri="{BB962C8B-B14F-4D97-AF65-F5344CB8AC3E}">
        <p14:creationId xmlns:p14="http://schemas.microsoft.com/office/powerpoint/2010/main" val="145524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952" y="14835"/>
            <a:ext cx="7055380" cy="1400530"/>
          </a:xfrm>
        </p:spPr>
        <p:txBody>
          <a:bodyPr/>
          <a:lstStyle/>
          <a:p>
            <a:r>
              <a:rPr lang="ru-RU" sz="2400" dirty="0"/>
              <a:t>В 2015 году предприятиями закуплено 2186 путевок на общую сумму 40,5 млн. руб., в том числе: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265" y="1415365"/>
            <a:ext cx="7500192" cy="4682726"/>
          </a:xfrm>
        </p:spPr>
        <p:txBody>
          <a:bodyPr>
            <a:noAutofit/>
          </a:bodyPr>
          <a:lstStyle/>
          <a:p>
            <a:r>
              <a:rPr lang="ru-RU" sz="1600" dirty="0" smtClean="0"/>
              <a:t>ОАО </a:t>
            </a:r>
            <a:r>
              <a:rPr lang="ru-RU" sz="1600" dirty="0"/>
              <a:t>Михайловский ГОК – 952 путевки на 21,5 млн. руб.; </a:t>
            </a:r>
            <a:endParaRPr lang="ru-RU" sz="1600" dirty="0" smtClean="0"/>
          </a:p>
          <a:p>
            <a:r>
              <a:rPr lang="ru-RU" sz="1600" dirty="0" smtClean="0"/>
              <a:t>Курская </a:t>
            </a:r>
            <a:r>
              <a:rPr lang="ru-RU" sz="1600" dirty="0"/>
              <a:t>АЭС – 236 путевок на 8,7 млн. руб.; </a:t>
            </a:r>
            <a:endParaRPr lang="ru-RU" sz="1600" dirty="0" smtClean="0"/>
          </a:p>
          <a:p>
            <a:r>
              <a:rPr lang="ru-RU" sz="1600" dirty="0" smtClean="0"/>
              <a:t>НИИЦ </a:t>
            </a:r>
            <a:r>
              <a:rPr lang="ru-RU" sz="1600" dirty="0"/>
              <a:t>(г. Курск) ФГУП «18 ЦНИИ» МО РФ – 416 путевок на 4,6 млн. руб.; </a:t>
            </a:r>
            <a:endParaRPr lang="ru-RU" sz="1600" dirty="0" smtClean="0"/>
          </a:p>
          <a:p>
            <a:r>
              <a:rPr lang="ru-RU" sz="1600" dirty="0" smtClean="0"/>
              <a:t>ЗАО </a:t>
            </a:r>
            <a:r>
              <a:rPr lang="ru-RU" sz="1600" dirty="0"/>
              <a:t>«ГОТЭК» г. Железногорск – 304 путевки на 4,4 млн. руб.; </a:t>
            </a:r>
            <a:endParaRPr lang="ru-RU" sz="1600" dirty="0" smtClean="0"/>
          </a:p>
          <a:p>
            <a:r>
              <a:rPr lang="ru-RU" sz="1600" dirty="0" smtClean="0"/>
              <a:t>организации потребительской </a:t>
            </a:r>
            <a:r>
              <a:rPr lang="ru-RU" sz="1600" dirty="0"/>
              <a:t>кооперации – 26 путевок на сумму – 255,0 тыс. руб.; </a:t>
            </a:r>
            <a:endParaRPr lang="ru-RU" sz="1600" dirty="0" smtClean="0"/>
          </a:p>
          <a:p>
            <a:r>
              <a:rPr lang="ru-RU" sz="1600" dirty="0" smtClean="0"/>
              <a:t>предприятия </a:t>
            </a:r>
            <a:r>
              <a:rPr lang="ru-RU" sz="1600" dirty="0"/>
              <a:t>энергетики – 115 путевок на 280 тыс. руб</a:t>
            </a:r>
            <a:r>
              <a:rPr lang="ru-RU" sz="1600" dirty="0" smtClean="0"/>
              <a:t>.;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ОАО «Фармстандарт-</a:t>
            </a:r>
            <a:r>
              <a:rPr lang="ru-RU" sz="1600" dirty="0" err="1"/>
              <a:t>Лексредства</a:t>
            </a:r>
            <a:r>
              <a:rPr lang="ru-RU" sz="1600" dirty="0"/>
              <a:t>» – 16 путевок на 240,0 тыс. руб</a:t>
            </a:r>
            <a:r>
              <a:rPr lang="ru-RU" sz="1600" dirty="0" smtClean="0"/>
              <a:t>.;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Курск ОО ВЭП – 93 путевки на сумму 232,0 тыс. руб</a:t>
            </a:r>
            <a:r>
              <a:rPr lang="ru-RU" sz="1600" dirty="0" smtClean="0"/>
              <a:t>.;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УФПС Курской области-филиал ФГУП «Почта России» – 13 путевок на 99,0 тыс. руб.; </a:t>
            </a:r>
            <a:endParaRPr lang="ru-RU" sz="1600" dirty="0" smtClean="0"/>
          </a:p>
          <a:p>
            <a:r>
              <a:rPr lang="ru-RU" sz="1600" dirty="0" smtClean="0"/>
              <a:t>ОАО </a:t>
            </a:r>
            <a:r>
              <a:rPr lang="ru-RU" sz="1600" dirty="0"/>
              <a:t>«</a:t>
            </a:r>
            <a:r>
              <a:rPr lang="ru-RU" sz="1600" dirty="0" err="1"/>
              <a:t>Курскрезинотехника</a:t>
            </a:r>
            <a:r>
              <a:rPr lang="ru-RU" sz="1600" dirty="0"/>
              <a:t>» – 6 путевок на 72,0 тыс. руб.; </a:t>
            </a:r>
            <a:endParaRPr lang="ru-RU" sz="1600" dirty="0" smtClean="0"/>
          </a:p>
          <a:p>
            <a:r>
              <a:rPr lang="ru-RU" sz="1600" dirty="0" smtClean="0"/>
              <a:t>ЗАО </a:t>
            </a:r>
            <a:r>
              <a:rPr lang="ru-RU" sz="1600" dirty="0"/>
              <a:t>«</a:t>
            </a:r>
            <a:r>
              <a:rPr lang="ru-RU" sz="1600" dirty="0" err="1"/>
              <a:t>Изоплит</a:t>
            </a:r>
            <a:r>
              <a:rPr lang="ru-RU" sz="1600" dirty="0"/>
              <a:t>» – 3 путевки на 56,0 тыс. руб</a:t>
            </a:r>
            <a:r>
              <a:rPr lang="ru-RU" sz="1600" dirty="0" smtClean="0"/>
              <a:t>.;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ОАО «Курская фабрика технических тканей» – 6 путевок на 52,8 тыс. руб.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728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0500" y="3898899"/>
            <a:ext cx="6170768" cy="2781301"/>
          </a:xfrm>
        </p:spPr>
        <p:txBody>
          <a:bodyPr/>
          <a:lstStyle/>
          <a:p>
            <a:pPr algn="ctr"/>
            <a:r>
              <a:rPr lang="ru-RU" sz="1800" dirty="0"/>
              <a:t>Курская областная профсоюзная организация общественного объединения «Всероссийский </a:t>
            </a:r>
            <a:r>
              <a:rPr lang="ru-RU" sz="1800" dirty="0" err="1"/>
              <a:t>Электропрофсоюз</a:t>
            </a:r>
            <a:r>
              <a:rPr lang="ru-RU" sz="1800" dirty="0"/>
              <a:t>» для оздоровления членов профсоюза и их семей по заявкам профкомов приобрела в санатории ФНПР  11 путевок с 20% скидкой, организовала профильный лагерь </a:t>
            </a:r>
            <a:r>
              <a:rPr lang="ru-RU" sz="2400" dirty="0"/>
              <a:t>«Время твоих возможностей» </a:t>
            </a:r>
            <a:r>
              <a:rPr lang="ru-RU" sz="1800" dirty="0"/>
              <a:t>с участием </a:t>
            </a:r>
            <a:r>
              <a:rPr lang="ru-RU" sz="2400" dirty="0"/>
              <a:t>более 300 детей</a:t>
            </a:r>
            <a:r>
              <a:rPr lang="ru-RU" sz="1800" dirty="0"/>
              <a:t>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92" y="4484992"/>
            <a:ext cx="2798678" cy="1026808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708400" y="1041400"/>
            <a:ext cx="4951568" cy="2489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/>
              <a:t>Федерация на базе детского оздоровительного лагеря имени Зои Космодемьянской провела профильную профсоюзную смену «Мы - будущее профсоюза!».</a:t>
            </a:r>
            <a:endParaRPr lang="ru-RU" sz="3200" dirty="0"/>
          </a:p>
        </p:txBody>
      </p:sp>
      <p:pic>
        <p:nvPicPr>
          <p:cNvPr id="3074" name="Picture 2" descr="D:\Фотографии и видео\фотогалерея (сжатые)\профильный лагерь Мы - будущее профсоюза!\51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r="7339"/>
          <a:stretch/>
        </p:blipFill>
        <p:spPr bwMode="auto">
          <a:xfrm>
            <a:off x="190500" y="901700"/>
            <a:ext cx="3517900" cy="276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91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1825" y="215900"/>
            <a:ext cx="5823575" cy="3014250"/>
          </a:xfrm>
        </p:spPr>
        <p:txBody>
          <a:bodyPr/>
          <a:lstStyle/>
          <a:p>
            <a:r>
              <a:rPr lang="ru-RU" sz="2400" dirty="0"/>
              <a:t>Членскими организациями профсоюзов совместно с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Курской </a:t>
            </a:r>
            <a:r>
              <a:rPr lang="ru-RU" sz="2400" dirty="0"/>
              <a:t>региональной общественной организацией «Физкультурно-спортивное общество профсоюзов» организовано более 25 видов </a:t>
            </a:r>
            <a:r>
              <a:rPr lang="ru-RU" sz="2400" dirty="0" smtClean="0"/>
              <a:t>соревнований.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27"/>
          <a:stretch/>
        </p:blipFill>
        <p:spPr>
          <a:xfrm>
            <a:off x="3733800" y="3344450"/>
            <a:ext cx="4502154" cy="242135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9" t="4466" r="14635"/>
          <a:stretch/>
        </p:blipFill>
        <p:spPr>
          <a:xfrm rot="16200000">
            <a:off x="-2149" y="3037446"/>
            <a:ext cx="3048003" cy="2535706"/>
          </a:xfrm>
          <a:prstGeom prst="rect">
            <a:avLst/>
          </a:prstGeom>
        </p:spPr>
      </p:pic>
      <p:pic>
        <p:nvPicPr>
          <p:cNvPr id="4098" name="Picture 2" descr="D:\Фотографии и видео\фотогалерея (сжатые)\Спортивная, культмассовая работа\DSC_485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8" r="20568" b="30224"/>
          <a:stretch/>
        </p:blipFill>
        <p:spPr bwMode="auto">
          <a:xfrm>
            <a:off x="254000" y="215900"/>
            <a:ext cx="2755900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073089" y="5842000"/>
            <a:ext cx="6070911" cy="8763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dirty="0"/>
              <a:t>Создана мужская команда Федерации профсоюзных организаций Курской области по волейболу.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8406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16" y="3697614"/>
            <a:ext cx="8526684" cy="2792086"/>
          </a:xfrm>
        </p:spPr>
        <p:txBody>
          <a:bodyPr/>
          <a:lstStyle/>
          <a:p>
            <a:pPr algn="ctr"/>
            <a:r>
              <a:rPr lang="ru-RU" sz="2400" dirty="0"/>
              <a:t>В 2015 году Федерация по сложившейся традиции провела в ОБУК «Курский государственный драматический театр имени А.С. Пушкина» 10 новогодних </a:t>
            </a:r>
            <a:r>
              <a:rPr lang="ru-RU" sz="2400" dirty="0" smtClean="0"/>
              <a:t>преставлений </a:t>
            </a:r>
            <a:r>
              <a:rPr lang="ru-RU" sz="2400" dirty="0"/>
              <a:t>и приобрела всем детям новогодние подарки </a:t>
            </a:r>
            <a:r>
              <a:rPr lang="ru-RU" sz="2400" dirty="0" smtClean="0"/>
              <a:t>на </a:t>
            </a:r>
            <a:r>
              <a:rPr lang="ru-RU" sz="2400" dirty="0"/>
              <a:t>сумму более 3-х млн. рублей. Организовали </a:t>
            </a:r>
            <a:r>
              <a:rPr lang="ru-RU" sz="2400" dirty="0" smtClean="0"/>
              <a:t>поездку 35 </a:t>
            </a:r>
            <a:r>
              <a:rPr lang="ru-RU" sz="2400" dirty="0"/>
              <a:t>детей </a:t>
            </a:r>
            <a:r>
              <a:rPr lang="ru-RU" sz="2400" dirty="0" smtClean="0"/>
              <a:t>на </a:t>
            </a:r>
            <a:r>
              <a:rPr lang="ru-RU" sz="2400" dirty="0"/>
              <a:t>Кремлевскую новогоднюю ёлку в город </a:t>
            </a:r>
            <a:r>
              <a:rPr lang="ru-RU" sz="2400" dirty="0" smtClean="0"/>
              <a:t>Москву.</a:t>
            </a:r>
            <a:endParaRPr lang="ru-RU" sz="2400" dirty="0"/>
          </a:p>
        </p:txBody>
      </p:sp>
      <p:pic>
        <p:nvPicPr>
          <p:cNvPr id="3074" name="Picture 2" descr="https://im0-tub-ru.yandex.net/i?id=2047463ea5a0627a5746ef05fe475cfd&amp;n=33&amp;h=215&amp;w=3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5" y="395377"/>
            <a:ext cx="36385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uriman.moy.su/_tbkp/11/el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40" y="858638"/>
            <a:ext cx="4519960" cy="271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90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010" y="605118"/>
            <a:ext cx="6906690" cy="2061882"/>
          </a:xfrm>
        </p:spPr>
        <p:txBody>
          <a:bodyPr/>
          <a:lstStyle/>
          <a:p>
            <a:r>
              <a:rPr lang="ru-RU" sz="2400" dirty="0"/>
              <a:t>Вопросы соблюдения законодательства в области охраны труда, создания благоприятных условий труда постоянно рассматривались на заседаниях комиссий всех </a:t>
            </a:r>
            <a:r>
              <a:rPr lang="ru-RU" sz="2400" dirty="0" smtClean="0"/>
              <a:t>уровней: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1016001" y="2730499"/>
            <a:ext cx="6934200" cy="2654301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областной </a:t>
            </a:r>
            <a:r>
              <a:rPr lang="ru-RU" dirty="0"/>
              <a:t>трехсторонней комиссии по регулированию социально-трудовых </a:t>
            </a:r>
            <a:r>
              <a:rPr lang="ru-RU" dirty="0" smtClean="0"/>
              <a:t>отношений;</a:t>
            </a:r>
          </a:p>
          <a:p>
            <a:pPr lvl="0"/>
            <a:r>
              <a:rPr lang="ru-RU" dirty="0" smtClean="0"/>
              <a:t>областной </a:t>
            </a:r>
            <a:r>
              <a:rPr lang="ru-RU" dirty="0"/>
              <a:t>комиссии по охране </a:t>
            </a:r>
            <a:r>
              <a:rPr lang="ru-RU" dirty="0" smtClean="0"/>
              <a:t>труда;</a:t>
            </a:r>
          </a:p>
          <a:p>
            <a:pPr lvl="0"/>
            <a:r>
              <a:rPr lang="ru-RU" dirty="0" smtClean="0"/>
              <a:t>президиумах Федерации;</a:t>
            </a:r>
          </a:p>
          <a:p>
            <a:pPr lvl="0"/>
            <a:r>
              <a:rPr lang="ru-RU" dirty="0" smtClean="0"/>
              <a:t>на заседаниях коллегиальных органах профсоюзов.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877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4764" y="1155700"/>
            <a:ext cx="5209052" cy="1778000"/>
          </a:xfrm>
        </p:spPr>
        <p:txBody>
          <a:bodyPr>
            <a:normAutofit/>
          </a:bodyPr>
          <a:lstStyle/>
          <a:p>
            <a:r>
              <a:rPr lang="ru-RU" sz="2400" dirty="0"/>
              <a:t>В 2015 году </a:t>
            </a:r>
            <a:r>
              <a:rPr lang="ru-RU" sz="2400" dirty="0" smtClean="0"/>
              <a:t>по вопросам охраны труда обратилось </a:t>
            </a:r>
            <a:r>
              <a:rPr lang="ru-RU" sz="2400" dirty="0"/>
              <a:t>347 человек, доля положительных решений составила 87</a:t>
            </a:r>
            <a:r>
              <a:rPr lang="ru-RU" sz="2400" dirty="0" smtClean="0"/>
              <a:t>%.</a:t>
            </a:r>
          </a:p>
        </p:txBody>
      </p:sp>
      <p:pic>
        <p:nvPicPr>
          <p:cNvPr id="4098" name="Picture 2" descr="http://mail.sazu.ru/data/reg/150919235436212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90" y="962267"/>
            <a:ext cx="2986274" cy="203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698500" y="3200401"/>
            <a:ext cx="7747000" cy="24891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ru-RU" sz="2800" dirty="0" smtClean="0"/>
              <a:t>Для обучения профактива и специалистов по охране труда, а также распространению передового опыта в области охраны труда проведено 22 семинара и совещания.</a:t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8433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699" y="439839"/>
            <a:ext cx="7294655" cy="1400530"/>
          </a:xfrm>
        </p:spPr>
        <p:txBody>
          <a:bodyPr/>
          <a:lstStyle/>
          <a:p>
            <a:pPr algn="ctr"/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100" y="596900"/>
            <a:ext cx="8724899" cy="5575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Разработаны методические пособия:</a:t>
            </a:r>
          </a:p>
          <a:p>
            <a:r>
              <a:rPr lang="ru-RU" dirty="0" smtClean="0"/>
              <a:t>«</a:t>
            </a:r>
            <a:r>
              <a:rPr lang="ru-RU" dirty="0"/>
              <a:t>О новом порядке формирования пенсионных прав граждан с 01.01.2015 г.»;</a:t>
            </a:r>
          </a:p>
          <a:p>
            <a:r>
              <a:rPr lang="ru-RU" dirty="0"/>
              <a:t>«Общественный контроль за охраной труда»;</a:t>
            </a:r>
          </a:p>
          <a:p>
            <a:r>
              <a:rPr lang="ru-RU" dirty="0"/>
              <a:t>Макет коллективного договора;</a:t>
            </a:r>
          </a:p>
          <a:p>
            <a:r>
              <a:rPr lang="ru-RU" dirty="0"/>
              <a:t>«Организация оплаты труда. Компенсационные и стимулирующие доплаты и надбавки</a:t>
            </a:r>
            <a:r>
              <a:rPr lang="ru-RU" dirty="0" smtClean="0"/>
              <a:t>»;</a:t>
            </a:r>
            <a:endParaRPr lang="ru-RU" dirty="0"/>
          </a:p>
          <a:p>
            <a:r>
              <a:rPr lang="ru-RU" dirty="0"/>
              <a:t>«Защита трудовых прав работников в государственных органах</a:t>
            </a:r>
            <a:r>
              <a:rPr lang="ru-RU" dirty="0" smtClean="0"/>
              <a:t>»; </a:t>
            </a:r>
            <a:endParaRPr lang="ru-RU" dirty="0"/>
          </a:p>
          <a:p>
            <a:r>
              <a:rPr lang="ru-RU" dirty="0"/>
              <a:t>«Актуальные вопросы трудового законодательства РФ (в вопросах и ответах</a:t>
            </a:r>
            <a:r>
              <a:rPr lang="ru-RU" dirty="0" smtClean="0"/>
              <a:t>)»;</a:t>
            </a:r>
            <a:endParaRPr lang="ru-RU" dirty="0"/>
          </a:p>
          <a:p>
            <a:r>
              <a:rPr lang="ru-RU" dirty="0"/>
              <a:t>«Трудовые права молодежи</a:t>
            </a:r>
            <a:r>
              <a:rPr lang="ru-RU" dirty="0" smtClean="0"/>
              <a:t>»;</a:t>
            </a:r>
            <a:endParaRPr lang="ru-RU" dirty="0"/>
          </a:p>
          <a:p>
            <a:r>
              <a:rPr lang="ru-RU" dirty="0"/>
              <a:t>Брошюры «Борьба с коррупцией наше общее дело» и «Ответственность за нарушение трудового законодательства РФ».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73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845" y="3919825"/>
            <a:ext cx="4002655" cy="194757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Аналогичные </a:t>
            </a:r>
            <a:r>
              <a:rPr lang="ru-RU" dirty="0"/>
              <a:t>молодежные советы созданы при отраслевых профсоюзах и многих первичных профсоюзных организациях.</a:t>
            </a:r>
          </a:p>
          <a:p>
            <a:pPr algn="ctr"/>
            <a:endParaRPr lang="ru-RU" dirty="0"/>
          </a:p>
        </p:txBody>
      </p:sp>
      <p:pic>
        <p:nvPicPr>
          <p:cNvPr id="5122" name="Picture 2" descr="http://profkursk.ru/images/content/20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8" t="25486" b="16047"/>
          <a:stretch/>
        </p:blipFill>
        <p:spPr bwMode="auto">
          <a:xfrm>
            <a:off x="4427391" y="3886200"/>
            <a:ext cx="4479631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6" r="7023" b="12531"/>
          <a:stretch/>
        </p:blipFill>
        <p:spPr bwMode="auto">
          <a:xfrm>
            <a:off x="251845" y="1144874"/>
            <a:ext cx="4772446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024291" y="1286446"/>
            <a:ext cx="3700609" cy="23857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ru-RU" dirty="0" smtClean="0"/>
              <a:t>В Федерации создан и успешно действует Молодежный совет, собравший молодых профсоюзных лидеров практически из всех отраслей экономики региона.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49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2036482"/>
          </a:xfrm>
        </p:spPr>
        <p:txBody>
          <a:bodyPr/>
          <a:lstStyle/>
          <a:p>
            <a:r>
              <a:rPr lang="ru-RU" sz="3600" dirty="0" smtClean="0"/>
              <a:t>В структуре соглашения предусмотрено </a:t>
            </a:r>
            <a:r>
              <a:rPr lang="ru-RU" sz="3600" dirty="0"/>
              <a:t>выполнение 293 обязательств:</a:t>
            </a:r>
            <a:br>
              <a:rPr lang="ru-RU" sz="36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410" y="2356835"/>
            <a:ext cx="8092620" cy="3853465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ru-RU" sz="2400" dirty="0" smtClean="0"/>
              <a:t>66 </a:t>
            </a:r>
            <a:r>
              <a:rPr lang="ru-RU" sz="2400" dirty="0"/>
              <a:t>Совместных; </a:t>
            </a:r>
            <a:endParaRPr lang="ru-RU" sz="2400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400" dirty="0" smtClean="0"/>
              <a:t>80 </a:t>
            </a:r>
            <a:r>
              <a:rPr lang="ru-RU" sz="2400" dirty="0"/>
              <a:t>Администрации; </a:t>
            </a:r>
            <a:endParaRPr lang="ru-RU" sz="2400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400" dirty="0" smtClean="0"/>
              <a:t>68 </a:t>
            </a:r>
            <a:r>
              <a:rPr lang="ru-RU" sz="2400" dirty="0"/>
              <a:t>Работодателей; </a:t>
            </a:r>
            <a:endParaRPr lang="ru-RU" sz="2400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400" dirty="0" smtClean="0"/>
              <a:t>60 </a:t>
            </a:r>
            <a:r>
              <a:rPr lang="ru-RU" sz="2400" dirty="0"/>
              <a:t>Профсоюзов; </a:t>
            </a:r>
            <a:endParaRPr lang="ru-RU" sz="2400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400" dirty="0" smtClean="0"/>
              <a:t>3 </a:t>
            </a:r>
            <a:r>
              <a:rPr lang="ru-RU" sz="2400" dirty="0"/>
              <a:t>совместных Администрации и Профсоюзов; </a:t>
            </a:r>
            <a:endParaRPr lang="ru-RU" sz="2400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400" dirty="0" smtClean="0"/>
              <a:t>9 </a:t>
            </a:r>
            <a:r>
              <a:rPr lang="ru-RU" sz="2400" dirty="0"/>
              <a:t>совместных Работодателей и </a:t>
            </a:r>
            <a:r>
              <a:rPr lang="ru-RU" sz="2400" dirty="0" smtClean="0"/>
              <a:t>Профсоюзов</a:t>
            </a:r>
            <a:r>
              <a:rPr lang="ru-RU" sz="2400" dirty="0"/>
              <a:t>.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8105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00" y="1143000"/>
            <a:ext cx="8382000" cy="1151224"/>
          </a:xfrm>
        </p:spPr>
        <p:txBody>
          <a:bodyPr/>
          <a:lstStyle/>
          <a:p>
            <a:r>
              <a:rPr lang="ru-RU" sz="2800" dirty="0" smtClean="0"/>
              <a:t>Молодежь активно участвует в </a:t>
            </a:r>
            <a:r>
              <a:rPr lang="ru-RU" sz="2800" dirty="0"/>
              <a:t>коллективных действиях и акциях </a:t>
            </a:r>
            <a:r>
              <a:rPr lang="ru-RU" sz="2800" dirty="0" smtClean="0"/>
              <a:t>солидарности: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500" y="2294225"/>
            <a:ext cx="6711654" cy="4195481"/>
          </a:xfrm>
        </p:spPr>
        <p:txBody>
          <a:bodyPr/>
          <a:lstStyle/>
          <a:p>
            <a:r>
              <a:rPr lang="ru-RU" dirty="0" smtClean="0"/>
              <a:t>Дне </a:t>
            </a:r>
            <a:r>
              <a:rPr lang="ru-RU" dirty="0"/>
              <a:t>Весны и Труда; </a:t>
            </a:r>
            <a:endParaRPr lang="ru-RU" dirty="0" smtClean="0"/>
          </a:p>
          <a:p>
            <a:r>
              <a:rPr lang="ru-RU" dirty="0" smtClean="0"/>
              <a:t>митинге </a:t>
            </a:r>
            <a:r>
              <a:rPr lang="ru-RU" dirty="0"/>
              <a:t>в рамках Всемирного дня действий «За достойный труд!»; </a:t>
            </a:r>
            <a:endParaRPr lang="ru-RU" dirty="0" smtClean="0"/>
          </a:p>
          <a:p>
            <a:r>
              <a:rPr lang="ru-RU" dirty="0" smtClean="0"/>
              <a:t>праздничных концертах, посвященных </a:t>
            </a:r>
            <a:r>
              <a:rPr lang="ru-RU" dirty="0"/>
              <a:t>70-летию Победы в Великой Отечественной </a:t>
            </a:r>
            <a:r>
              <a:rPr lang="ru-RU" dirty="0" smtClean="0"/>
              <a:t>войне;</a:t>
            </a:r>
          </a:p>
          <a:p>
            <a:r>
              <a:rPr lang="ru-RU" dirty="0" smtClean="0"/>
              <a:t>годовщине </a:t>
            </a:r>
            <a:r>
              <a:rPr lang="ru-RU" dirty="0"/>
              <a:t>присоединения Крыма и Севастополя к </a:t>
            </a:r>
            <a:r>
              <a:rPr lang="ru-RU" dirty="0" smtClean="0"/>
              <a:t>России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Автопробеге </a:t>
            </a:r>
            <a:r>
              <a:rPr lang="ru-RU" dirty="0"/>
              <a:t>в рамках празднования 110-летия профсоюзного движения в России и 25-летия со дня образования Федерации независимых профсоюзов России.</a:t>
            </a:r>
          </a:p>
        </p:txBody>
      </p:sp>
    </p:spTree>
    <p:extLst>
      <p:ext uri="{BB962C8B-B14F-4D97-AF65-F5344CB8AC3E}">
        <p14:creationId xmlns:p14="http://schemas.microsoft.com/office/powerpoint/2010/main" val="333175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541690" cy="1400530"/>
          </a:xfrm>
        </p:spPr>
        <p:txBody>
          <a:bodyPr/>
          <a:lstStyle/>
          <a:p>
            <a:r>
              <a:rPr lang="ru-RU" sz="2400" dirty="0"/>
              <a:t>Представители профсоюзной молодежи принимали участие в следующих региональных, межрегиональных, всероссийских конкурсах, форумах и слетах: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710" y="2342841"/>
            <a:ext cx="5522300" cy="4195481"/>
          </a:xfrm>
        </p:spPr>
        <p:txBody>
          <a:bodyPr/>
          <a:lstStyle/>
          <a:p>
            <a:r>
              <a:rPr lang="ru-RU" dirty="0"/>
              <a:t>областной молодежный форум, посвященный Победе в Великой Отечественной войне «Диалог </a:t>
            </a:r>
            <a:r>
              <a:rPr lang="ru-RU" dirty="0" smtClean="0"/>
              <a:t>поколений. 70 </a:t>
            </a:r>
            <a:r>
              <a:rPr lang="ru-RU" dirty="0"/>
              <a:t>лет спустя»; </a:t>
            </a:r>
            <a:endParaRPr lang="ru-RU" dirty="0" smtClean="0"/>
          </a:p>
          <a:p>
            <a:r>
              <a:rPr lang="ru-RU" dirty="0" smtClean="0"/>
              <a:t>конкурс </a:t>
            </a:r>
            <a:r>
              <a:rPr lang="ru-RU" dirty="0"/>
              <a:t>«Молодой профсоюзный лидер ЦФО-2015»;  </a:t>
            </a:r>
            <a:endParaRPr lang="ru-RU" dirty="0" smtClean="0"/>
          </a:p>
          <a:p>
            <a:r>
              <a:rPr lang="ru-RU" dirty="0" smtClean="0"/>
              <a:t>всероссийский </a:t>
            </a:r>
            <a:r>
              <a:rPr lang="ru-RU" dirty="0"/>
              <a:t>молодежный профсоюзный Конкурс-форум «Профсоюзный мастер - 2015» и </a:t>
            </a:r>
            <a:r>
              <a:rPr lang="ru-RU" dirty="0" smtClean="0"/>
              <a:t>другие.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" t="10725" r="9667"/>
          <a:stretch/>
        </p:blipFill>
        <p:spPr bwMode="auto">
          <a:xfrm>
            <a:off x="5600700" y="2108201"/>
            <a:ext cx="3314700" cy="458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40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350" y="3581400"/>
            <a:ext cx="8667750" cy="3073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Уровень подготовки молодых </a:t>
            </a:r>
            <a:r>
              <a:rPr lang="ru-RU" sz="2400" dirty="0" err="1"/>
              <a:t>профактивистов</a:t>
            </a:r>
            <a:r>
              <a:rPr lang="ru-RU" sz="2400" dirty="0"/>
              <a:t> от Курской области позволяет занимать призовые места (лауреат первой степени конкурса «Профсоюзный мастер - 2015» - Осипов А.П.), а также выступать в качестве экспертов и преподавателей, как на уровне Центрального Федерального округа, так и на мероприятиях всероссийского масштаба (член экспертного состава жюри - Никитин Н.А.).</a:t>
            </a:r>
          </a:p>
          <a:p>
            <a:pPr algn="ctr"/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103187"/>
            <a:ext cx="4637614" cy="347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52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7374" y="4821518"/>
            <a:ext cx="7504326" cy="1400530"/>
          </a:xfrm>
        </p:spPr>
        <p:txBody>
          <a:bodyPr/>
          <a:lstStyle/>
          <a:p>
            <a:pPr algn="ctr"/>
            <a:r>
              <a:rPr lang="ru-RU" sz="2400" dirty="0" smtClean="0"/>
              <a:t>Учреждена именная </a:t>
            </a:r>
            <a:r>
              <a:rPr lang="ru-RU" sz="2400" dirty="0"/>
              <a:t>стипендия Федерации профсоюзных организаций Курской области для студентов учреждений высшего и среднего профессионального образования.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1" y="439738"/>
            <a:ext cx="6293643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7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Эффективный механизм </a:t>
            </a:r>
            <a:r>
              <a:rPr lang="ru-RU" sz="2400" dirty="0"/>
              <a:t>повышения уровня правовой и социальной защиты </a:t>
            </a:r>
            <a:r>
              <a:rPr lang="ru-RU" sz="2400" dirty="0" smtClean="0"/>
              <a:t>работников - отраслевые соглашения: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2000" y="2056448"/>
            <a:ext cx="7579700" cy="4195481"/>
          </a:xfrm>
        </p:spPr>
        <p:txBody>
          <a:bodyPr>
            <a:noAutofit/>
          </a:bodyPr>
          <a:lstStyle/>
          <a:p>
            <a:r>
              <a:rPr lang="ru-RU" sz="2400" dirty="0"/>
              <a:t>2 областных </a:t>
            </a:r>
            <a:r>
              <a:rPr lang="ru-RU" sz="2400" dirty="0" smtClean="0"/>
              <a:t>(трёхстороннее, о минимальной </a:t>
            </a:r>
            <a:r>
              <a:rPr lang="ru-RU" sz="2400" dirty="0"/>
              <a:t>заработной плате); </a:t>
            </a:r>
          </a:p>
          <a:p>
            <a:r>
              <a:rPr lang="ru-RU" sz="2400" dirty="0" smtClean="0"/>
              <a:t>12 </a:t>
            </a:r>
            <a:r>
              <a:rPr lang="ru-RU" sz="2400" dirty="0"/>
              <a:t>отраслевых - на федеральном уровне; </a:t>
            </a:r>
            <a:endParaRPr lang="ru-RU" sz="2400" dirty="0" smtClean="0"/>
          </a:p>
          <a:p>
            <a:r>
              <a:rPr lang="ru-RU" sz="2400" dirty="0" smtClean="0"/>
              <a:t>14 </a:t>
            </a:r>
            <a:r>
              <a:rPr lang="ru-RU" sz="2400" dirty="0"/>
              <a:t>отраслевых - на региональном уровне; </a:t>
            </a:r>
            <a:endParaRPr lang="ru-RU" sz="2400" dirty="0" smtClean="0"/>
          </a:p>
          <a:p>
            <a:r>
              <a:rPr lang="ru-RU" sz="2400" dirty="0" smtClean="0"/>
              <a:t>85 </a:t>
            </a:r>
            <a:r>
              <a:rPr lang="ru-RU" sz="2400" dirty="0"/>
              <a:t>отраслевых - на территориальном уровне; </a:t>
            </a:r>
            <a:endParaRPr lang="ru-RU" sz="2400" dirty="0" smtClean="0"/>
          </a:p>
          <a:p>
            <a:r>
              <a:rPr lang="ru-RU" sz="2400" dirty="0" smtClean="0"/>
              <a:t>12 </a:t>
            </a:r>
            <a:r>
              <a:rPr lang="ru-RU" sz="2400" dirty="0"/>
              <a:t>соглашений - о взаимном сотрудничестве.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5873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0" y="1015999"/>
            <a:ext cx="8242300" cy="5130801"/>
          </a:xfrm>
        </p:spPr>
        <p:txBody>
          <a:bodyPr>
            <a:normAutofit/>
          </a:bodyPr>
          <a:lstStyle/>
          <a:p>
            <a:r>
              <a:rPr lang="ru-RU" sz="2800" dirty="0"/>
              <a:t>В области действуют 1662 первичных профсоюзных организаций и 21 первичная профсоюзная организация студентов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r>
              <a:rPr lang="ru-RU" sz="2800" dirty="0"/>
              <a:t>Действие 1603 коллективных договоров распространяется на 149 тысяч работающих, что составляет 75% от общего количества членов профсоюза среди работающих.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4329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000" y="622300"/>
            <a:ext cx="7313000" cy="3619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Областное трёхстороннее Соглашение зарекомендовало себя как один из эффективных механизмов в регулировании социально-трудовых отношений и совместных действий по их осуществлению на региональном уровне.</a:t>
            </a:r>
          </a:p>
          <a:p>
            <a:endParaRPr lang="ru-RU" sz="2400" dirty="0"/>
          </a:p>
        </p:txBody>
      </p:sp>
      <p:pic>
        <p:nvPicPr>
          <p:cNvPr id="6146" name="Picture 2" descr="http://tengrinews.kz/userdata/news/2012/news_209999/photo_489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3780959"/>
            <a:ext cx="4105274" cy="282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62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0883" y="3065171"/>
            <a:ext cx="6711654" cy="32476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Благодарю за внимание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17713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099" y="605118"/>
            <a:ext cx="7862015" cy="1109382"/>
          </a:xfrm>
        </p:spPr>
        <p:txBody>
          <a:bodyPr/>
          <a:lstStyle/>
          <a:p>
            <a:r>
              <a:rPr lang="ru-RU" dirty="0" smtClean="0"/>
              <a:t>По направлениям: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9701" y="1549400"/>
            <a:ext cx="8023537" cy="4699007"/>
          </a:xfrm>
        </p:spPr>
        <p:txBody>
          <a:bodyPr>
            <a:normAutofit/>
          </a:bodyPr>
          <a:lstStyle/>
          <a:p>
            <a:r>
              <a:rPr lang="ru-RU" dirty="0" smtClean="0"/>
              <a:t>социально-экономической </a:t>
            </a:r>
            <a:r>
              <a:rPr lang="ru-RU" dirty="0"/>
              <a:t>политики, </a:t>
            </a:r>
            <a:endParaRPr lang="ru-RU" dirty="0" smtClean="0"/>
          </a:p>
          <a:p>
            <a:r>
              <a:rPr lang="ru-RU" dirty="0" smtClean="0"/>
              <a:t>развития </a:t>
            </a:r>
            <a:r>
              <a:rPr lang="ru-RU" dirty="0"/>
              <a:t>рынка труда и содействия занятости населения, </a:t>
            </a:r>
            <a:endParaRPr lang="ru-RU" dirty="0" smtClean="0"/>
          </a:p>
          <a:p>
            <a:r>
              <a:rPr lang="ru-RU" dirty="0" smtClean="0"/>
              <a:t>регулирования </a:t>
            </a:r>
            <a:r>
              <a:rPr lang="ru-RU" dirty="0"/>
              <a:t>оплаты труда и уровня жизни населения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защиты </a:t>
            </a:r>
            <a:r>
              <a:rPr lang="ru-RU" dirty="0"/>
              <a:t>трудовых прав, </a:t>
            </a:r>
            <a:endParaRPr lang="ru-RU" dirty="0" smtClean="0"/>
          </a:p>
          <a:p>
            <a:r>
              <a:rPr lang="ru-RU" dirty="0" smtClean="0"/>
              <a:t>охраны </a:t>
            </a:r>
            <a:r>
              <a:rPr lang="ru-RU" dirty="0"/>
              <a:t>труда, </a:t>
            </a:r>
            <a:endParaRPr lang="ru-RU" dirty="0" smtClean="0"/>
          </a:p>
          <a:p>
            <a:r>
              <a:rPr lang="ru-RU" dirty="0" smtClean="0"/>
              <a:t>промышленной </a:t>
            </a:r>
            <a:r>
              <a:rPr lang="ru-RU" dirty="0"/>
              <a:t>и экологической безопасности, </a:t>
            </a:r>
            <a:endParaRPr lang="ru-RU" dirty="0" smtClean="0"/>
          </a:p>
          <a:p>
            <a:r>
              <a:rPr lang="ru-RU" dirty="0" smtClean="0"/>
              <a:t>развития </a:t>
            </a:r>
            <a:r>
              <a:rPr lang="ru-RU" dirty="0"/>
              <a:t>социального партнерства и координации действий Сторон </a:t>
            </a:r>
            <a:r>
              <a:rPr lang="ru-RU" dirty="0" smtClean="0"/>
              <a:t>Соглашения</a:t>
            </a:r>
          </a:p>
          <a:p>
            <a:r>
              <a:rPr lang="ru-RU" dirty="0" smtClean="0"/>
              <a:t> </a:t>
            </a:r>
            <a:r>
              <a:rPr lang="ru-RU" dirty="0"/>
              <a:t>контроля выполнения Соглашения.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31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663" y="195140"/>
            <a:ext cx="8547637" cy="1098650"/>
          </a:xfrm>
        </p:spPr>
        <p:txBody>
          <a:bodyPr/>
          <a:lstStyle/>
          <a:p>
            <a:r>
              <a:rPr lang="ru-RU" sz="2800" dirty="0" smtClean="0"/>
              <a:t>Работа проводилась во </a:t>
            </a:r>
            <a:r>
              <a:rPr lang="ru-RU" sz="2800" dirty="0" smtClean="0"/>
              <a:t>взаимодействии </a:t>
            </a:r>
            <a:br>
              <a:rPr lang="ru-RU" sz="2800" dirty="0" smtClean="0"/>
            </a:br>
            <a:r>
              <a:rPr lang="ru-RU" sz="2800" dirty="0" smtClean="0"/>
              <a:t>и сотрудничестве с: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9300" y="1447800"/>
            <a:ext cx="8128000" cy="5092699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комитетами </a:t>
            </a:r>
            <a:r>
              <a:rPr lang="ru-RU" sz="1800" dirty="0"/>
              <a:t>Администрации Курской области</a:t>
            </a:r>
            <a:r>
              <a:rPr lang="ru-RU" sz="1800" dirty="0" smtClean="0"/>
              <a:t>;</a:t>
            </a:r>
          </a:p>
          <a:p>
            <a:r>
              <a:rPr lang="ru-RU" sz="1800" dirty="0"/>
              <a:t>Курской областной Думой; </a:t>
            </a:r>
          </a:p>
          <a:p>
            <a:r>
              <a:rPr lang="ru-RU" sz="1800" dirty="0" smtClean="0"/>
              <a:t>прокуратурой </a:t>
            </a:r>
            <a:r>
              <a:rPr lang="ru-RU" sz="1800" dirty="0"/>
              <a:t>Курской области; </a:t>
            </a:r>
            <a:endParaRPr lang="ru-RU" sz="1800" dirty="0" smtClean="0"/>
          </a:p>
          <a:p>
            <a:r>
              <a:rPr lang="ru-RU" sz="1800" dirty="0"/>
              <a:t>Государственной инспекцией труда;</a:t>
            </a:r>
          </a:p>
          <a:p>
            <a:r>
              <a:rPr lang="ru-RU" sz="1800" dirty="0" smtClean="0"/>
              <a:t>Инспекцией </a:t>
            </a:r>
            <a:r>
              <a:rPr lang="ru-RU" sz="1800" dirty="0"/>
              <a:t>Федеральной налоговой службы по </a:t>
            </a:r>
            <a:r>
              <a:rPr lang="ru-RU" sz="1800" dirty="0" smtClean="0"/>
              <a:t>Курской области;</a:t>
            </a:r>
          </a:p>
          <a:p>
            <a:r>
              <a:rPr lang="ru-RU" sz="1800" dirty="0" smtClean="0"/>
              <a:t>Отделением </a:t>
            </a:r>
            <a:r>
              <a:rPr lang="ru-RU" sz="1800" dirty="0"/>
              <a:t>Пенсионным фондом </a:t>
            </a:r>
            <a:r>
              <a:rPr lang="ru-RU" sz="1800" dirty="0" smtClean="0"/>
              <a:t>России по </a:t>
            </a:r>
            <a:r>
              <a:rPr lang="ru-RU" sz="1800" dirty="0"/>
              <a:t>Курской </a:t>
            </a:r>
            <a:r>
              <a:rPr lang="ru-RU" sz="1800" dirty="0" smtClean="0"/>
              <a:t>области;</a:t>
            </a:r>
          </a:p>
          <a:p>
            <a:r>
              <a:rPr lang="ru-RU" sz="1800" dirty="0" smtClean="0"/>
              <a:t>Управлением </a:t>
            </a:r>
            <a:r>
              <a:rPr lang="ru-RU" sz="1800" dirty="0" smtClean="0"/>
              <a:t>МВД России по Курской области;</a:t>
            </a:r>
          </a:p>
          <a:p>
            <a:r>
              <a:rPr lang="ru-RU" sz="1800" dirty="0" smtClean="0"/>
              <a:t>Курской </a:t>
            </a:r>
            <a:r>
              <a:rPr lang="ru-RU" sz="1800" dirty="0"/>
              <a:t>торгово-промышленной палатой; </a:t>
            </a:r>
            <a:endParaRPr lang="ru-RU" sz="1800" dirty="0" smtClean="0"/>
          </a:p>
          <a:p>
            <a:r>
              <a:rPr lang="ru-RU" sz="1800" dirty="0"/>
              <a:t>Курской общественной палатой;</a:t>
            </a:r>
          </a:p>
          <a:p>
            <a:r>
              <a:rPr lang="ru-RU" sz="1800" dirty="0" smtClean="0"/>
              <a:t>Курским </a:t>
            </a:r>
            <a:r>
              <a:rPr lang="ru-RU" sz="1800" dirty="0"/>
              <a:t>региональным отделением партии «Единая Россия» по реализации партийного проекта «Народный </a:t>
            </a:r>
            <a:r>
              <a:rPr lang="ru-RU" sz="1800" dirty="0" smtClean="0"/>
              <a:t>контроль»;</a:t>
            </a:r>
          </a:p>
          <a:p>
            <a:r>
              <a:rPr lang="ru-RU" sz="1800" dirty="0" smtClean="0"/>
              <a:t>Общественными </a:t>
            </a:r>
            <a:r>
              <a:rPr lang="ru-RU" sz="1800" dirty="0"/>
              <a:t>организациям;</a:t>
            </a:r>
          </a:p>
          <a:p>
            <a:r>
              <a:rPr lang="ru-RU" sz="1800" dirty="0" smtClean="0"/>
              <a:t>и другими.</a:t>
            </a:r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230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452717"/>
            <a:ext cx="7654738" cy="1504871"/>
          </a:xfrm>
        </p:spPr>
        <p:txBody>
          <a:bodyPr/>
          <a:lstStyle/>
          <a:p>
            <a:r>
              <a:rPr lang="ru-RU" sz="3200" dirty="0"/>
              <a:t>В соответствии с Соглашением о минимальной заработной плате в 2015 году </a:t>
            </a:r>
            <a:r>
              <a:rPr lang="ru-RU" sz="3200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26" y="2349139"/>
            <a:ext cx="8710806" cy="4195481"/>
          </a:xfrm>
        </p:spPr>
        <p:txBody>
          <a:bodyPr/>
          <a:lstStyle/>
          <a:p>
            <a:r>
              <a:rPr lang="ru-RU" dirty="0" smtClean="0"/>
              <a:t>размер </a:t>
            </a:r>
            <a:r>
              <a:rPr lang="ru-RU" dirty="0"/>
              <a:t>минимальной заработной платы для работников внебюджетного сектора экономики установлен на уровне величины прожиточного минимума трудоспособного населения </a:t>
            </a:r>
            <a:r>
              <a:rPr lang="ru-RU" dirty="0" smtClean="0"/>
              <a:t>- </a:t>
            </a:r>
            <a:r>
              <a:rPr lang="ru-RU" sz="2800" dirty="0" smtClean="0"/>
              <a:t>9293</a:t>
            </a:r>
            <a:r>
              <a:rPr lang="ru-RU" dirty="0" smtClean="0"/>
              <a:t> </a:t>
            </a:r>
            <a:r>
              <a:rPr lang="ru-RU" dirty="0"/>
              <a:t>руб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работников отраслей бюджетной сферы - на уровне минимального размера оплаты труда, установленного федеральным </a:t>
            </a:r>
            <a:r>
              <a:rPr lang="ru-RU" dirty="0" smtClean="0"/>
              <a:t>законом - </a:t>
            </a:r>
            <a:r>
              <a:rPr lang="ru-RU" sz="2800" dirty="0" smtClean="0"/>
              <a:t>5965 </a:t>
            </a:r>
            <a:r>
              <a:rPr lang="ru-RU" dirty="0"/>
              <a:t>руб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877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/>
              <a:t>Темп роста среднемесячной начисленной номинальной заработной платы в расчете на одного работника в </a:t>
            </a:r>
            <a:r>
              <a:rPr lang="ru-RU" sz="2400" dirty="0" smtClean="0"/>
              <a:t>области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48349" y="2194396"/>
            <a:ext cx="735852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 данным территориального органа Федеральной службы государственной статистики по Курской области, за январь – декабрь 2015 года к соответствующему периоду 2014 года составил </a:t>
            </a:r>
            <a:r>
              <a:rPr lang="ru-RU" sz="2800" dirty="0" smtClean="0"/>
              <a:t>104</a:t>
            </a:r>
            <a:r>
              <a:rPr lang="ru-RU" sz="2800" dirty="0" smtClean="0"/>
              <a:t>%;</a:t>
            </a:r>
          </a:p>
          <a:p>
            <a:endParaRPr lang="ru-RU" sz="2400" dirty="0" smtClean="0"/>
          </a:p>
          <a:p>
            <a:r>
              <a:rPr lang="ru-RU" sz="2400" dirty="0"/>
              <a:t>с</a:t>
            </a:r>
            <a:r>
              <a:rPr lang="ru-RU" sz="2400" dirty="0" smtClean="0"/>
              <a:t>редняя </a:t>
            </a:r>
            <a:r>
              <a:rPr lang="ru-RU" sz="2400" dirty="0"/>
              <a:t>заработная плата за  год составила 23,9 тыс. руб.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3524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345" y="895079"/>
            <a:ext cx="7055380" cy="1400530"/>
          </a:xfrm>
        </p:spPr>
        <p:txBody>
          <a:bodyPr/>
          <a:lstStyle/>
          <a:p>
            <a:pPr algn="ctr"/>
            <a:r>
              <a:rPr lang="ru-RU" sz="2400" dirty="0"/>
              <a:t>Принимались меры по ликвидации долгов по заработной плате, уплаты налога на доходы физических лиц и страховых взносов в государственные внебюджетные фонды, пенсионный фонд и фонд социального страхования.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071" y="4020612"/>
            <a:ext cx="6711654" cy="4195481"/>
          </a:xfrm>
        </p:spPr>
        <p:txBody>
          <a:bodyPr/>
          <a:lstStyle/>
          <a:p>
            <a:pPr algn="r"/>
            <a:r>
              <a:rPr lang="ru-RU" sz="3200" dirty="0"/>
              <a:t>Задолженность</a:t>
            </a:r>
            <a:r>
              <a:rPr lang="ru-RU" dirty="0"/>
              <a:t> по выплате заработной платы работникам организаций, где действуют профсоюзные организации, за 2015 год </a:t>
            </a:r>
            <a:r>
              <a:rPr lang="ru-RU" sz="3600" dirty="0"/>
              <a:t>отсутствует</a:t>
            </a:r>
            <a:r>
              <a:rPr lang="ru-RU" dirty="0"/>
              <a:t>.</a:t>
            </a:r>
          </a:p>
          <a:p>
            <a:pPr algn="r"/>
            <a:endParaRPr lang="ru-RU" dirty="0"/>
          </a:p>
        </p:txBody>
      </p:sp>
      <p:pic>
        <p:nvPicPr>
          <p:cNvPr id="1026" name="Picture 2" descr="https://www.nalog.ru/css/ul/i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544" y="2521676"/>
            <a:ext cx="1481352" cy="151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ermraion.ru/files/fu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543" y="1216482"/>
            <a:ext cx="1481353" cy="11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543" y="4234158"/>
            <a:ext cx="1481353" cy="130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5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404" y="1032267"/>
            <a:ext cx="7912317" cy="1400530"/>
          </a:xfrm>
        </p:spPr>
        <p:txBody>
          <a:bodyPr/>
          <a:lstStyle/>
          <a:p>
            <a:r>
              <a:rPr lang="ru-RU" sz="2400" dirty="0"/>
              <a:t>За отчетный период по вопросам трудового законодательства и иных нормативных правовых актов, содержащих нормы трудового права оказана </a:t>
            </a:r>
            <a:r>
              <a:rPr lang="ru-RU" sz="3200" dirty="0"/>
              <a:t>бесплатная</a:t>
            </a:r>
            <a:r>
              <a:rPr lang="ru-RU" sz="2400" dirty="0"/>
              <a:t> консультационная и правовая </a:t>
            </a:r>
            <a:r>
              <a:rPr lang="ru-RU" sz="3200" dirty="0"/>
              <a:t>помощь</a:t>
            </a:r>
            <a:r>
              <a:rPr lang="ru-RU" sz="2400" dirty="0"/>
              <a:t> </a:t>
            </a:r>
            <a:r>
              <a:rPr lang="ru-RU" sz="4400" dirty="0"/>
              <a:t>5585</a:t>
            </a:r>
            <a:r>
              <a:rPr lang="ru-RU" sz="2400" dirty="0"/>
              <a:t> членам профсоюзов.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531" y="3503054"/>
            <a:ext cx="4704009" cy="313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1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410" y="614538"/>
            <a:ext cx="7055380" cy="1400530"/>
          </a:xfrm>
        </p:spPr>
        <p:txBody>
          <a:bodyPr/>
          <a:lstStyle/>
          <a:p>
            <a:r>
              <a:rPr lang="ru-RU" sz="2400" dirty="0"/>
              <a:t>В рамках реализации государственной программы Курской области «Содействие занятости населения в Курской области</a:t>
            </a:r>
            <a:r>
              <a:rPr lang="ru-RU" sz="2400" dirty="0" smtClean="0"/>
              <a:t>»: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8200" y="2112434"/>
            <a:ext cx="4305300" cy="3445933"/>
          </a:xfrm>
        </p:spPr>
        <p:txBody>
          <a:bodyPr/>
          <a:lstStyle/>
          <a:p>
            <a:r>
              <a:rPr lang="ru-RU" dirty="0" smtClean="0"/>
              <a:t>сторонами </a:t>
            </a:r>
            <a:r>
              <a:rPr lang="ru-RU" dirty="0"/>
              <a:t>совместно с Международной Организацией Труда на базе профсоюзов проведена международная конференция в Центральном федеральном округе «Незащищенные формы занятости»</a:t>
            </a:r>
          </a:p>
        </p:txBody>
      </p:sp>
      <p:pic>
        <p:nvPicPr>
          <p:cNvPr id="1026" name="Picture 2" descr="D:\Фотографии и видео\фотогалерея (сжатые)\Международная конференция\IMG_66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1" y="2142068"/>
            <a:ext cx="4356099" cy="290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8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218</TotalTime>
  <Words>1383</Words>
  <Application>Microsoft Office PowerPoint</Application>
  <PresentationFormat>Экран (4:3)</PresentationFormat>
  <Paragraphs>132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Century Gothic</vt:lpstr>
      <vt:lpstr>Times New Roman</vt:lpstr>
      <vt:lpstr>Wingdings</vt:lpstr>
      <vt:lpstr>Wingdings 3</vt:lpstr>
      <vt:lpstr>Ион</vt:lpstr>
      <vt:lpstr>Об итогах выполнения в 2015 году областного трёхстороннего Соглашения между Администрацией Курской области, Общественной организацией «Федерация профсоюзных организаций Курской области» и объединением работодателей «Курский областной союз промышленников и предпринимателей» на 2013 - 2015 годы</vt:lpstr>
      <vt:lpstr>В структуре соглашения предусмотрено выполнение 293 обязательств: </vt:lpstr>
      <vt:lpstr>По направлениям: </vt:lpstr>
      <vt:lpstr>Работа проводилась во взаимодействии  и сотрудничестве с:</vt:lpstr>
      <vt:lpstr>В соответствии с Соглашением о минимальной заработной плате в 2015 году :</vt:lpstr>
      <vt:lpstr>Темп роста среднемесячной начисленной номинальной заработной платы в расчете на одного работника в области </vt:lpstr>
      <vt:lpstr>Принимались меры по ликвидации долгов по заработной плате, уплаты налога на доходы физических лиц и страховых взносов в государственные внебюджетные фонды, пенсионный фонд и фонд социального страхования.</vt:lpstr>
      <vt:lpstr>За отчетный период по вопросам трудового законодательства и иных нормативных правовых актов, содержащих нормы трудового права оказана бесплатная консультационная и правовая помощь 5585 членам профсоюзов. </vt:lpstr>
      <vt:lpstr>В рамках реализации государственной программы Курской области «Содействие занятости населения в Курской области»:</vt:lpstr>
      <vt:lpstr>Конкурсы профессионального мастерства </vt:lpstr>
      <vt:lpstr>В Соглашении предусмотрены дополнительные льготы и гарантии, не предусмотренные законодательством РФ: </vt:lpstr>
      <vt:lpstr>В 2015 году предприятиями закуплено 2186 путевок на общую сумму 40,5 млн. руб., в том числе: </vt:lpstr>
      <vt:lpstr>Курская областная профсоюзная организация общественного объединения «Всероссийский Электропрофсоюз» для оздоровления членов профсоюза и их семей по заявкам профкомов приобрела в санатории ФНПР  11 путевок с 20% скидкой, организовала профильный лагерь «Время твоих возможностей» с участием более 300 детей. </vt:lpstr>
      <vt:lpstr>Членскими организациями профсоюзов совместно с  Курской региональной общественной организацией «Физкультурно-спортивное общество профсоюзов» организовано более 25 видов соревнований. </vt:lpstr>
      <vt:lpstr>В 2015 году Федерация по сложившейся традиции провела в ОБУК «Курский государственный драматический театр имени А.С. Пушкина» 10 новогодних преставлений и приобрела всем детям новогодние подарки на сумму более 3-х млн. рублей. Организовали поездку 35 детей на Кремлевскую новогоднюю ёлку в город Москву.</vt:lpstr>
      <vt:lpstr>Вопросы соблюдения законодательства в области охраны труда, создания благоприятных условий труда постоянно рассматривались на заседаниях комиссий всех уровней:</vt:lpstr>
      <vt:lpstr>Презентация PowerPoint</vt:lpstr>
      <vt:lpstr> </vt:lpstr>
      <vt:lpstr>Презентация PowerPoint</vt:lpstr>
      <vt:lpstr>Молодежь активно участвует в коллективных действиях и акциях солидарности:</vt:lpstr>
      <vt:lpstr>Представители профсоюзной молодежи принимали участие в следующих региональных, межрегиональных, всероссийских конкурсах, форумах и слетах: </vt:lpstr>
      <vt:lpstr>Презентация PowerPoint</vt:lpstr>
      <vt:lpstr>Учреждена именная стипендия Федерации профсоюзных организаций Курской области для студентов учреждений высшего и среднего профессионального образования.</vt:lpstr>
      <vt:lpstr>Эффективный механизм повышения уровня правовой и социальной защиты работников - отраслевые соглашения: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итогах выполнения в 2015 году областного трёхстороннего Соглашения на 2013 - 2015 годы</dc:title>
  <dc:creator>AS</dc:creator>
  <cp:lastModifiedBy>AS</cp:lastModifiedBy>
  <cp:revision>30</cp:revision>
  <dcterms:created xsi:type="dcterms:W3CDTF">2016-02-11T11:45:54Z</dcterms:created>
  <dcterms:modified xsi:type="dcterms:W3CDTF">2016-02-15T12:23:07Z</dcterms:modified>
</cp:coreProperties>
</file>